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8" r:id="rId3"/>
    <p:sldId id="259" r:id="rId4"/>
    <p:sldId id="262" r:id="rId5"/>
    <p:sldId id="264" r:id="rId6"/>
    <p:sldId id="265" r:id="rId7"/>
    <p:sldId id="260" r:id="rId8"/>
    <p:sldId id="266" r:id="rId9"/>
    <p:sldId id="279" r:id="rId10"/>
    <p:sldId id="282" r:id="rId11"/>
    <p:sldId id="283" r:id="rId12"/>
    <p:sldId id="280" r:id="rId13"/>
    <p:sldId id="284" r:id="rId14"/>
    <p:sldId id="285" r:id="rId15"/>
    <p:sldId id="286" r:id="rId16"/>
    <p:sldId id="287" r:id="rId17"/>
    <p:sldId id="288" r:id="rId18"/>
    <p:sldId id="267" r:id="rId19"/>
    <p:sldId id="261" r:id="rId20"/>
    <p:sldId id="269" r:id="rId21"/>
    <p:sldId id="270" r:id="rId22"/>
    <p:sldId id="289" r:id="rId23"/>
    <p:sldId id="278" r:id="rId24"/>
    <p:sldId id="290" r:id="rId25"/>
    <p:sldId id="271" r:id="rId26"/>
    <p:sldId id="263" r:id="rId27"/>
    <p:sldId id="273" r:id="rId28"/>
    <p:sldId id="274"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showGuides="1">
      <p:cViewPr varScale="1">
        <p:scale>
          <a:sx n="119" d="100"/>
          <a:sy n="119" d="100"/>
        </p:scale>
        <p:origin x="21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76580-C716-3749-A1AA-DCBA4EE10078}"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kumimoji="1" lang="ja-JP" altLang="en-US"/>
        </a:p>
      </dgm:t>
    </dgm:pt>
    <dgm:pt modelId="{F861645D-B5E7-9F46-A340-11295FA02045}">
      <dgm:prSet phldrT="[テキスト]"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1.</a:t>
          </a:r>
          <a:r>
            <a:rPr kumimoji="1" lang="en-US" altLang="ja-JP" sz="2000" dirty="0">
              <a:latin typeface="Segoe UI Emoji" panose="020B0502040204020203" pitchFamily="34" charset="0"/>
              <a:ea typeface="Segoe UI Emoji" panose="020B0502040204020203" pitchFamily="34" charset="0"/>
            </a:rPr>
            <a:t>cubing</a:t>
          </a:r>
          <a:r>
            <a:rPr kumimoji="1" lang="ja-JP" altLang="en-US" sz="2000">
              <a:latin typeface="MS Gothic" panose="020B0609070205080204" pitchFamily="49" charset="-128"/>
              <a:ea typeface="MS Gothic" panose="020B0609070205080204" pitchFamily="49" charset="-128"/>
            </a:rPr>
            <a:t>暗号</a:t>
          </a:r>
          <a:endParaRPr kumimoji="1" lang="en-US" altLang="ja-JP" sz="2000" dirty="0">
            <a:latin typeface="MS Gothic" panose="020B0609070205080204" pitchFamily="49" charset="-128"/>
            <a:ea typeface="MS Gothic" panose="020B0609070205080204" pitchFamily="49" charset="-128"/>
          </a:endParaRPr>
        </a:p>
        <a:p>
          <a:pPr algn="ctr">
            <a:lnSpc>
              <a:spcPts val="2200"/>
            </a:lnSpc>
            <a:spcAft>
              <a:spcPts val="0"/>
            </a:spcAft>
          </a:pPr>
          <a:r>
            <a:rPr kumimoji="1" lang="ja-JP" altLang="en-US" sz="2000">
              <a:latin typeface="MS Gothic" panose="020B0609070205080204" pitchFamily="49" charset="-128"/>
              <a:ea typeface="MS Gothic" panose="020B0609070205080204" pitchFamily="49" charset="-128"/>
            </a:rPr>
            <a:t>の提案</a:t>
          </a:r>
        </a:p>
      </dgm:t>
    </dgm:pt>
    <dgm:pt modelId="{11303131-8691-4949-B4E8-40221110ECB9}" type="parTrans" cxnId="{C2E87010-4288-444B-860D-D0C99E750463}">
      <dgm:prSet/>
      <dgm:spPr/>
      <dgm:t>
        <a:bodyPr/>
        <a:lstStyle/>
        <a:p>
          <a:endParaRPr kumimoji="1" lang="ja-JP" altLang="en-US"/>
        </a:p>
      </dgm:t>
    </dgm:pt>
    <dgm:pt modelId="{8DA167A1-4CFB-F445-A885-7AFD74520BBC}" type="sibTrans" cxnId="{C2E87010-4288-444B-860D-D0C99E750463}">
      <dgm:prSet/>
      <dgm:spPr/>
      <dgm:t>
        <a:bodyPr/>
        <a:lstStyle/>
        <a:p>
          <a:endParaRPr kumimoji="1" lang="ja-JP" altLang="en-US"/>
        </a:p>
      </dgm:t>
    </dgm:pt>
    <dgm:pt modelId="{8FF6BEBE-3A2C-4847-89ED-1CD47A4CEA5C}">
      <dgm:prSet phldrT="[テキスト]"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a:t>
          </a:r>
          <a:endParaRPr kumimoji="1" lang="en-US" altLang="ja-JP" sz="1800" dirty="0">
            <a:latin typeface="Meiryo" panose="020B0604030504040204" pitchFamily="34" charset="-128"/>
            <a:ea typeface="Meiryo" panose="020B0604030504040204" pitchFamily="34" charset="-128"/>
          </a:endParaRPr>
        </a:p>
        <a:p>
          <a:pPr>
            <a:lnSpc>
              <a:spcPts val="2200"/>
            </a:lnSpc>
            <a:spcAft>
              <a:spcPts val="0"/>
            </a:spcAft>
          </a:pPr>
          <a:r>
            <a:rPr kumimoji="1" lang="ja-JP" altLang="en-US" sz="1800">
              <a:latin typeface="Meiryo" panose="020B0604030504040204" pitchFamily="34" charset="-128"/>
              <a:ea typeface="Meiryo" panose="020B0604030504040204" pitchFamily="34" charset="-128"/>
            </a:rPr>
            <a:t>暗号化手順</a:t>
          </a:r>
        </a:p>
      </dgm:t>
    </dgm:pt>
    <dgm:pt modelId="{BED5944B-1F6E-2846-B709-4C7BDDD29036}" type="parTrans" cxnId="{843B900F-8798-804D-818D-D984F28FF713}">
      <dgm:prSet/>
      <dgm:spPr/>
      <dgm:t>
        <a:bodyPr/>
        <a:lstStyle/>
        <a:p>
          <a:endParaRPr kumimoji="1" lang="ja-JP" altLang="en-US"/>
        </a:p>
      </dgm:t>
    </dgm:pt>
    <dgm:pt modelId="{04DAA7BD-2417-FC4E-AABF-03F20931D970}" type="sibTrans" cxnId="{843B900F-8798-804D-818D-D984F28FF713}">
      <dgm:prSet/>
      <dgm:spPr/>
      <dgm:t>
        <a:bodyPr/>
        <a:lstStyle/>
        <a:p>
          <a:endParaRPr kumimoji="1" lang="ja-JP" altLang="en-US"/>
        </a:p>
      </dgm:t>
    </dgm:pt>
    <dgm:pt modelId="{CD0CE642-6DCB-9340-8B12-DB5922A903C8}">
      <dgm:prSet phldrT="[テキスト]"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暗号の利用メリット</a:t>
          </a:r>
        </a:p>
      </dgm:t>
    </dgm:pt>
    <dgm:pt modelId="{6FA238E7-1741-0540-A0C6-FC667464F59F}" type="parTrans" cxnId="{79D9EED5-1289-9048-AA44-083FEBA7A913}">
      <dgm:prSet/>
      <dgm:spPr/>
      <dgm:t>
        <a:bodyPr/>
        <a:lstStyle/>
        <a:p>
          <a:endParaRPr kumimoji="1" lang="ja-JP" altLang="en-US"/>
        </a:p>
      </dgm:t>
    </dgm:pt>
    <dgm:pt modelId="{A1FEE6A6-5B9C-FF4E-8FE9-3EC35A30BE66}" type="sibTrans" cxnId="{79D9EED5-1289-9048-AA44-083FEBA7A913}">
      <dgm:prSet/>
      <dgm:spPr/>
      <dgm:t>
        <a:bodyPr/>
        <a:lstStyle/>
        <a:p>
          <a:endParaRPr kumimoji="1" lang="ja-JP" altLang="en-US"/>
        </a:p>
      </dgm:t>
    </dgm:pt>
    <dgm:pt modelId="{BBBB2628-BDD5-9A41-BFC0-AE9D48B99EE3}">
      <dgm:prSet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2.</a:t>
          </a:r>
          <a:r>
            <a:rPr kumimoji="1" lang="en-US" altLang="ja-JP" sz="2000" dirty="0">
              <a:latin typeface="Segoe UI Emoji" panose="020B0502040204020203" pitchFamily="34" charset="0"/>
              <a:ea typeface="Segoe UI Emoji" panose="020B0502040204020203" pitchFamily="34" charset="0"/>
            </a:rPr>
            <a:t>cubing</a:t>
          </a:r>
          <a:r>
            <a:rPr kumimoji="1" lang="ja-JP" altLang="en-US" sz="2000">
              <a:latin typeface="MS Gothic" panose="020B0609070205080204" pitchFamily="49" charset="-128"/>
              <a:ea typeface="MS Gothic" panose="020B0609070205080204" pitchFamily="49" charset="-128"/>
            </a:rPr>
            <a:t>モードの提案</a:t>
          </a:r>
        </a:p>
      </dgm:t>
    </dgm:pt>
    <dgm:pt modelId="{7972BC42-5B00-6E49-812F-F9DF26392CAD}" type="parTrans" cxnId="{26467216-5C0C-084D-A392-681616EE2CFF}">
      <dgm:prSet/>
      <dgm:spPr/>
      <dgm:t>
        <a:bodyPr/>
        <a:lstStyle/>
        <a:p>
          <a:endParaRPr kumimoji="1" lang="ja-JP" altLang="en-US"/>
        </a:p>
      </dgm:t>
    </dgm:pt>
    <dgm:pt modelId="{278561AE-D618-894A-8781-4FE4C0DF9602}" type="sibTrans" cxnId="{26467216-5C0C-084D-A392-681616EE2CFF}">
      <dgm:prSet/>
      <dgm:spPr/>
      <dgm:t>
        <a:bodyPr/>
        <a:lstStyle/>
        <a:p>
          <a:endParaRPr kumimoji="1" lang="ja-JP" altLang="en-US"/>
        </a:p>
      </dgm:t>
    </dgm:pt>
    <dgm:pt modelId="{F20671A8-55ED-6E4B-BF82-D9B00666E471}">
      <dgm:prSet custT="1"/>
      <dgm:spPr/>
      <dgm:t>
        <a:bodyPr/>
        <a:lstStyle/>
        <a:p>
          <a:pPr>
            <a:lnSpc>
              <a:spcPts val="2200"/>
            </a:lnSpc>
            <a:spcAft>
              <a:spcPts val="0"/>
            </a:spcAft>
          </a:pPr>
          <a:r>
            <a:rPr kumimoji="1" lang="ja-JP" altLang="en-US" sz="1800">
              <a:latin typeface="Meiryo" panose="020B0604030504040204" pitchFamily="34" charset="-128"/>
              <a:ea typeface="Meiryo" panose="020B0604030504040204" pitchFamily="34" charset="-128"/>
            </a:rPr>
            <a:t>暗号利用</a:t>
          </a:r>
          <a:endParaRPr kumimoji="1" lang="en-US" altLang="ja-JP" sz="1800" dirty="0">
            <a:latin typeface="Meiryo" panose="020B0604030504040204" pitchFamily="34" charset="-128"/>
            <a:ea typeface="Meiryo" panose="020B0604030504040204" pitchFamily="34" charset="-128"/>
          </a:endParaRPr>
        </a:p>
        <a:p>
          <a:pPr>
            <a:lnSpc>
              <a:spcPts val="2200"/>
            </a:lnSpc>
            <a:spcAft>
              <a:spcPts val="0"/>
            </a:spcAft>
          </a:pPr>
          <a:r>
            <a:rPr kumimoji="1" lang="ja-JP" altLang="en-US" sz="1800">
              <a:latin typeface="Meiryo" panose="020B0604030504040204" pitchFamily="34" charset="-128"/>
              <a:ea typeface="Meiryo" panose="020B0604030504040204" pitchFamily="34" charset="-128"/>
            </a:rPr>
            <a:t>モードとは</a:t>
          </a:r>
        </a:p>
      </dgm:t>
    </dgm:pt>
    <dgm:pt modelId="{6A348366-DEB4-C34D-9A6F-471D3C1C3158}" type="parTrans" cxnId="{11966D6B-FBB7-FA4C-BDFD-4FCFD5F97317}">
      <dgm:prSet/>
      <dgm:spPr/>
      <dgm:t>
        <a:bodyPr/>
        <a:lstStyle/>
        <a:p>
          <a:endParaRPr kumimoji="1" lang="ja-JP" altLang="en-US"/>
        </a:p>
      </dgm:t>
    </dgm:pt>
    <dgm:pt modelId="{80549F42-9390-F94F-A8AB-D5CD2CEC7559}" type="sibTrans" cxnId="{11966D6B-FBB7-FA4C-BDFD-4FCFD5F97317}">
      <dgm:prSet/>
      <dgm:spPr/>
      <dgm:t>
        <a:bodyPr/>
        <a:lstStyle/>
        <a:p>
          <a:endParaRPr kumimoji="1" lang="ja-JP" altLang="en-US"/>
        </a:p>
      </dgm:t>
    </dgm:pt>
    <dgm:pt modelId="{A0C87B51-6D91-7A45-B20B-7BB4E6E4495D}">
      <dgm:prSet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モードの利用手順</a:t>
          </a:r>
        </a:p>
      </dgm:t>
    </dgm:pt>
    <dgm:pt modelId="{842F3C33-ACBC-124D-BA52-FF40F84EB2A7}" type="parTrans" cxnId="{1D24D304-A2ED-6442-B375-46CD70E9F639}">
      <dgm:prSet/>
      <dgm:spPr/>
      <dgm:t>
        <a:bodyPr/>
        <a:lstStyle/>
        <a:p>
          <a:endParaRPr kumimoji="1" lang="ja-JP" altLang="en-US"/>
        </a:p>
      </dgm:t>
    </dgm:pt>
    <dgm:pt modelId="{2FADEBBC-615E-654E-BC74-B7FB967419C7}" type="sibTrans" cxnId="{1D24D304-A2ED-6442-B375-46CD70E9F639}">
      <dgm:prSet/>
      <dgm:spPr/>
      <dgm:t>
        <a:bodyPr/>
        <a:lstStyle/>
        <a:p>
          <a:endParaRPr kumimoji="1" lang="ja-JP" altLang="en-US"/>
        </a:p>
      </dgm:t>
    </dgm:pt>
    <dgm:pt modelId="{2280A579-9111-D84B-8317-32D8BC9BAD72}">
      <dgm:prSet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3.</a:t>
          </a:r>
          <a:r>
            <a:rPr kumimoji="1" lang="ja-JP" altLang="en-US" sz="2000">
              <a:latin typeface="MS Gothic" panose="020B0609070205080204" pitchFamily="49" charset="-128"/>
              <a:ea typeface="MS Gothic" panose="020B0609070205080204" pitchFamily="49" charset="-128"/>
            </a:rPr>
            <a:t>暗号化デモ</a:t>
          </a:r>
          <a:endParaRPr kumimoji="1" lang="ja-JP" altLang="en-US" sz="1450">
            <a:latin typeface="MS Gothic" panose="020B0609070205080204" pitchFamily="49" charset="-128"/>
            <a:ea typeface="MS Gothic" panose="020B0609070205080204" pitchFamily="49" charset="-128"/>
          </a:endParaRPr>
        </a:p>
      </dgm:t>
    </dgm:pt>
    <dgm:pt modelId="{13271DCD-8D3B-294C-868A-6F4FFD477C38}" type="parTrans" cxnId="{400A40A3-97BF-8640-A739-EE26A10B7749}">
      <dgm:prSet/>
      <dgm:spPr/>
      <dgm:t>
        <a:bodyPr/>
        <a:lstStyle/>
        <a:p>
          <a:endParaRPr kumimoji="1" lang="ja-JP" altLang="en-US"/>
        </a:p>
      </dgm:t>
    </dgm:pt>
    <dgm:pt modelId="{93DD72C0-877D-F449-ADEF-D89C8DE5A38B}" type="sibTrans" cxnId="{400A40A3-97BF-8640-A739-EE26A10B7749}">
      <dgm:prSet/>
      <dgm:spPr/>
      <dgm:t>
        <a:bodyPr/>
        <a:lstStyle/>
        <a:p>
          <a:endParaRPr kumimoji="1" lang="ja-JP" altLang="en-US"/>
        </a:p>
      </dgm:t>
    </dgm:pt>
    <dgm:pt modelId="{1B8CEA1E-C957-5C4D-9E23-4C12337E2562}">
      <dgm:prSet custT="1"/>
      <dgm:spPr/>
      <dgm:t>
        <a:bodyPr/>
        <a:lstStyle/>
        <a:p>
          <a:pPr>
            <a:lnSpc>
              <a:spcPts val="2200"/>
            </a:lnSpc>
            <a:spcAft>
              <a:spcPts val="0"/>
            </a:spcAft>
          </a:pPr>
          <a:r>
            <a:rPr kumimoji="1" lang="ja-JP" altLang="en-US" sz="1800">
              <a:latin typeface="Meiryo" panose="020B0604030504040204" pitchFamily="34" charset="-128"/>
              <a:ea typeface="Meiryo" panose="020B0604030504040204" pitchFamily="34" charset="-128"/>
            </a:rPr>
            <a:t>暗号化デモ</a:t>
          </a:r>
          <a:endParaRPr kumimoji="1" lang="ja-JP" altLang="en-US" sz="1450">
            <a:latin typeface="Meiryo" panose="020B0604030504040204" pitchFamily="34" charset="-128"/>
            <a:ea typeface="Meiryo" panose="020B0604030504040204" pitchFamily="34" charset="-128"/>
          </a:endParaRPr>
        </a:p>
      </dgm:t>
    </dgm:pt>
    <dgm:pt modelId="{DBB50EDC-5A84-6B4A-AA74-0911DEC3FCA2}" type="parTrans" cxnId="{1BCBFA06-18F5-1641-A784-DD3C90818194}">
      <dgm:prSet/>
      <dgm:spPr/>
      <dgm:t>
        <a:bodyPr/>
        <a:lstStyle/>
        <a:p>
          <a:endParaRPr kumimoji="1" lang="ja-JP" altLang="en-US"/>
        </a:p>
      </dgm:t>
    </dgm:pt>
    <dgm:pt modelId="{8310703D-2781-5940-B7A6-83CCFBC5C5C2}" type="sibTrans" cxnId="{1BCBFA06-18F5-1641-A784-DD3C90818194}">
      <dgm:prSet/>
      <dgm:spPr/>
      <dgm:t>
        <a:bodyPr/>
        <a:lstStyle/>
        <a:p>
          <a:endParaRPr kumimoji="1" lang="ja-JP" altLang="en-US"/>
        </a:p>
      </dgm:t>
    </dgm:pt>
    <dgm:pt modelId="{71B5EFB2-30DC-DD43-B4B2-6C36CEE7B7F0}">
      <dgm:prSet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モードの解読</a:t>
          </a:r>
        </a:p>
      </dgm:t>
    </dgm:pt>
    <dgm:pt modelId="{9156D7B8-575A-4F41-9755-C16B8ACAE8BE}" type="parTrans" cxnId="{3EF5E620-7B93-6248-924C-DC582490DF10}">
      <dgm:prSet/>
      <dgm:spPr/>
      <dgm:t>
        <a:bodyPr/>
        <a:lstStyle/>
        <a:p>
          <a:endParaRPr kumimoji="1" lang="ja-JP" altLang="en-US"/>
        </a:p>
      </dgm:t>
    </dgm:pt>
    <dgm:pt modelId="{1965FBAF-0592-F34E-B082-F5625682DC91}" type="sibTrans" cxnId="{3EF5E620-7B93-6248-924C-DC582490DF10}">
      <dgm:prSet/>
      <dgm:spPr/>
      <dgm:t>
        <a:bodyPr/>
        <a:lstStyle/>
        <a:p>
          <a:endParaRPr kumimoji="1" lang="ja-JP" altLang="en-US"/>
        </a:p>
      </dgm:t>
    </dgm:pt>
    <dgm:pt modelId="{71771D4E-3B46-4A40-A498-350855D2FAE1}" type="pres">
      <dgm:prSet presAssocID="{ADD76580-C716-3749-A1AA-DCBA4EE10078}" presName="diagram" presStyleCnt="0">
        <dgm:presLayoutVars>
          <dgm:chPref val="1"/>
          <dgm:dir/>
          <dgm:animOne val="branch"/>
          <dgm:animLvl val="lvl"/>
          <dgm:resizeHandles/>
        </dgm:presLayoutVars>
      </dgm:prSet>
      <dgm:spPr/>
    </dgm:pt>
    <dgm:pt modelId="{4935DBC7-3446-C746-B539-B1EDB76D90D0}" type="pres">
      <dgm:prSet presAssocID="{F861645D-B5E7-9F46-A340-11295FA02045}" presName="root" presStyleCnt="0"/>
      <dgm:spPr/>
    </dgm:pt>
    <dgm:pt modelId="{2FEF34F2-DEEC-A44E-8780-93FFA9C72E13}" type="pres">
      <dgm:prSet presAssocID="{F861645D-B5E7-9F46-A340-11295FA02045}" presName="rootComposite" presStyleCnt="0"/>
      <dgm:spPr/>
    </dgm:pt>
    <dgm:pt modelId="{9EDE329B-161D-D94B-862D-5C4F946A71C9}" type="pres">
      <dgm:prSet presAssocID="{F861645D-B5E7-9F46-A340-11295FA02045}" presName="rootText" presStyleLbl="node1" presStyleIdx="0" presStyleCnt="3" custScaleX="186073" custScaleY="151631"/>
      <dgm:spPr/>
    </dgm:pt>
    <dgm:pt modelId="{60F2F275-B567-514E-A352-FD2FFB3DB3B1}" type="pres">
      <dgm:prSet presAssocID="{F861645D-B5E7-9F46-A340-11295FA02045}" presName="rootConnector" presStyleLbl="node1" presStyleIdx="0" presStyleCnt="3"/>
      <dgm:spPr/>
    </dgm:pt>
    <dgm:pt modelId="{824867D9-87A5-8A40-B25A-DD895D2D0465}" type="pres">
      <dgm:prSet presAssocID="{F861645D-B5E7-9F46-A340-11295FA02045}" presName="childShape" presStyleCnt="0"/>
      <dgm:spPr/>
    </dgm:pt>
    <dgm:pt modelId="{7B9A987E-72EF-454B-BFE0-EB27730D6DE9}" type="pres">
      <dgm:prSet presAssocID="{BED5944B-1F6E-2846-B709-4C7BDDD29036}" presName="Name13" presStyleLbl="parChTrans1D2" presStyleIdx="0" presStyleCnt="6"/>
      <dgm:spPr/>
    </dgm:pt>
    <dgm:pt modelId="{628F8C28-5A72-1941-8287-511A2C704B46}" type="pres">
      <dgm:prSet presAssocID="{8FF6BEBE-3A2C-4847-89ED-1CD47A4CEA5C}" presName="childText" presStyleLbl="bgAcc1" presStyleIdx="0" presStyleCnt="6" custScaleX="205023" custScaleY="140458">
        <dgm:presLayoutVars>
          <dgm:bulletEnabled val="1"/>
        </dgm:presLayoutVars>
      </dgm:prSet>
      <dgm:spPr/>
    </dgm:pt>
    <dgm:pt modelId="{BF7768AB-6ED9-FC4C-A924-59D8D14003AB}" type="pres">
      <dgm:prSet presAssocID="{6FA238E7-1741-0540-A0C6-FC667464F59F}" presName="Name13" presStyleLbl="parChTrans1D2" presStyleIdx="1" presStyleCnt="6"/>
      <dgm:spPr/>
    </dgm:pt>
    <dgm:pt modelId="{64A700D4-5BDE-234E-8236-B854B46EFB0E}" type="pres">
      <dgm:prSet presAssocID="{CD0CE642-6DCB-9340-8B12-DB5922A903C8}" presName="childText" presStyleLbl="bgAcc1" presStyleIdx="1" presStyleCnt="6" custScaleX="205023" custScaleY="140458">
        <dgm:presLayoutVars>
          <dgm:bulletEnabled val="1"/>
        </dgm:presLayoutVars>
      </dgm:prSet>
      <dgm:spPr/>
    </dgm:pt>
    <dgm:pt modelId="{3F46456B-6700-4644-B01A-1DF8991F7225}" type="pres">
      <dgm:prSet presAssocID="{BBBB2628-BDD5-9A41-BFC0-AE9D48B99EE3}" presName="root" presStyleCnt="0"/>
      <dgm:spPr/>
    </dgm:pt>
    <dgm:pt modelId="{F990C5B2-737E-214E-AB9C-41E0129734A6}" type="pres">
      <dgm:prSet presAssocID="{BBBB2628-BDD5-9A41-BFC0-AE9D48B99EE3}" presName="rootComposite" presStyleCnt="0"/>
      <dgm:spPr/>
    </dgm:pt>
    <dgm:pt modelId="{629B9D7C-8F1B-8047-A68C-FFC979FAAEF5}" type="pres">
      <dgm:prSet presAssocID="{BBBB2628-BDD5-9A41-BFC0-AE9D48B99EE3}" presName="rootText" presStyleLbl="node1" presStyleIdx="1" presStyleCnt="3" custScaleX="186073" custScaleY="151631"/>
      <dgm:spPr/>
    </dgm:pt>
    <dgm:pt modelId="{E03D96A4-F73C-C745-A1F3-71C6C635644F}" type="pres">
      <dgm:prSet presAssocID="{BBBB2628-BDD5-9A41-BFC0-AE9D48B99EE3}" presName="rootConnector" presStyleLbl="node1" presStyleIdx="1" presStyleCnt="3"/>
      <dgm:spPr/>
    </dgm:pt>
    <dgm:pt modelId="{A95B36C0-B23E-AE45-93E7-6070FDD829D0}" type="pres">
      <dgm:prSet presAssocID="{BBBB2628-BDD5-9A41-BFC0-AE9D48B99EE3}" presName="childShape" presStyleCnt="0"/>
      <dgm:spPr/>
    </dgm:pt>
    <dgm:pt modelId="{04232DC8-C77D-6041-AEEE-878AA2A280DA}" type="pres">
      <dgm:prSet presAssocID="{6A348366-DEB4-C34D-9A6F-471D3C1C3158}" presName="Name13" presStyleLbl="parChTrans1D2" presStyleIdx="2" presStyleCnt="6"/>
      <dgm:spPr/>
    </dgm:pt>
    <dgm:pt modelId="{935FB70F-6054-A049-9508-B3565B1AD078}" type="pres">
      <dgm:prSet presAssocID="{F20671A8-55ED-6E4B-BF82-D9B00666E471}" presName="childText" presStyleLbl="bgAcc1" presStyleIdx="2" presStyleCnt="6" custScaleX="205023" custScaleY="140458">
        <dgm:presLayoutVars>
          <dgm:bulletEnabled val="1"/>
        </dgm:presLayoutVars>
      </dgm:prSet>
      <dgm:spPr/>
    </dgm:pt>
    <dgm:pt modelId="{423EBB74-5939-1E46-B93E-DDD09BB7CC4B}" type="pres">
      <dgm:prSet presAssocID="{842F3C33-ACBC-124D-BA52-FF40F84EB2A7}" presName="Name13" presStyleLbl="parChTrans1D2" presStyleIdx="3" presStyleCnt="6"/>
      <dgm:spPr/>
    </dgm:pt>
    <dgm:pt modelId="{448E4D4C-E3C2-A54A-99A8-9D35255662EE}" type="pres">
      <dgm:prSet presAssocID="{A0C87B51-6D91-7A45-B20B-7BB4E6E4495D}" presName="childText" presStyleLbl="bgAcc1" presStyleIdx="3" presStyleCnt="6" custScaleX="205023" custScaleY="140458">
        <dgm:presLayoutVars>
          <dgm:bulletEnabled val="1"/>
        </dgm:presLayoutVars>
      </dgm:prSet>
      <dgm:spPr/>
    </dgm:pt>
    <dgm:pt modelId="{E64C27C3-FA23-4141-9C17-4468F640F720}" type="pres">
      <dgm:prSet presAssocID="{9156D7B8-575A-4F41-9755-C16B8ACAE8BE}" presName="Name13" presStyleLbl="parChTrans1D2" presStyleIdx="4" presStyleCnt="6"/>
      <dgm:spPr/>
    </dgm:pt>
    <dgm:pt modelId="{00F83B91-98D6-1043-909D-7C60DA90B26B}" type="pres">
      <dgm:prSet presAssocID="{71B5EFB2-30DC-DD43-B4B2-6C36CEE7B7F0}" presName="childText" presStyleLbl="bgAcc1" presStyleIdx="4" presStyleCnt="6" custScaleX="205023" custScaleY="140458">
        <dgm:presLayoutVars>
          <dgm:bulletEnabled val="1"/>
        </dgm:presLayoutVars>
      </dgm:prSet>
      <dgm:spPr/>
    </dgm:pt>
    <dgm:pt modelId="{6F0BC628-D3DE-E743-9A75-46D5BB8C74A4}" type="pres">
      <dgm:prSet presAssocID="{2280A579-9111-D84B-8317-32D8BC9BAD72}" presName="root" presStyleCnt="0"/>
      <dgm:spPr/>
    </dgm:pt>
    <dgm:pt modelId="{025F831F-4F86-4D40-AE7C-594924BABED2}" type="pres">
      <dgm:prSet presAssocID="{2280A579-9111-D84B-8317-32D8BC9BAD72}" presName="rootComposite" presStyleCnt="0"/>
      <dgm:spPr/>
    </dgm:pt>
    <dgm:pt modelId="{09C9E8D2-C36C-2542-9237-283B8571E799}" type="pres">
      <dgm:prSet presAssocID="{2280A579-9111-D84B-8317-32D8BC9BAD72}" presName="rootText" presStyleLbl="node1" presStyleIdx="2" presStyleCnt="3" custScaleX="186073" custScaleY="151631"/>
      <dgm:spPr/>
    </dgm:pt>
    <dgm:pt modelId="{4F010A68-5963-9846-81CB-79D644D63353}" type="pres">
      <dgm:prSet presAssocID="{2280A579-9111-D84B-8317-32D8BC9BAD72}" presName="rootConnector" presStyleLbl="node1" presStyleIdx="2" presStyleCnt="3"/>
      <dgm:spPr/>
    </dgm:pt>
    <dgm:pt modelId="{A61CAFEB-25AA-5E4E-B29B-AA06395F15AF}" type="pres">
      <dgm:prSet presAssocID="{2280A579-9111-D84B-8317-32D8BC9BAD72}" presName="childShape" presStyleCnt="0"/>
      <dgm:spPr/>
    </dgm:pt>
    <dgm:pt modelId="{3CEC3769-F88C-C945-979D-4339051DE908}" type="pres">
      <dgm:prSet presAssocID="{DBB50EDC-5A84-6B4A-AA74-0911DEC3FCA2}" presName="Name13" presStyleLbl="parChTrans1D2" presStyleIdx="5" presStyleCnt="6"/>
      <dgm:spPr/>
    </dgm:pt>
    <dgm:pt modelId="{A18F2182-8ADC-B747-9B35-BDBC4AFE1C92}" type="pres">
      <dgm:prSet presAssocID="{1B8CEA1E-C957-5C4D-9E23-4C12337E2562}" presName="childText" presStyleLbl="bgAcc1" presStyleIdx="5" presStyleCnt="6" custScaleX="205023" custScaleY="140458">
        <dgm:presLayoutVars>
          <dgm:bulletEnabled val="1"/>
        </dgm:presLayoutVars>
      </dgm:prSet>
      <dgm:spPr/>
    </dgm:pt>
  </dgm:ptLst>
  <dgm:cxnLst>
    <dgm:cxn modelId="{4C56AA00-506C-0142-9611-C5F57C75B872}" type="presOf" srcId="{6FA238E7-1741-0540-A0C6-FC667464F59F}" destId="{BF7768AB-6ED9-FC4C-A924-59D8D14003AB}" srcOrd="0" destOrd="0" presId="urn:microsoft.com/office/officeart/2005/8/layout/hierarchy3"/>
    <dgm:cxn modelId="{1D24D304-A2ED-6442-B375-46CD70E9F639}" srcId="{BBBB2628-BDD5-9A41-BFC0-AE9D48B99EE3}" destId="{A0C87B51-6D91-7A45-B20B-7BB4E6E4495D}" srcOrd="1" destOrd="0" parTransId="{842F3C33-ACBC-124D-BA52-FF40F84EB2A7}" sibTransId="{2FADEBBC-615E-654E-BC74-B7FB967419C7}"/>
    <dgm:cxn modelId="{1BCBFA06-18F5-1641-A784-DD3C90818194}" srcId="{2280A579-9111-D84B-8317-32D8BC9BAD72}" destId="{1B8CEA1E-C957-5C4D-9E23-4C12337E2562}" srcOrd="0" destOrd="0" parTransId="{DBB50EDC-5A84-6B4A-AA74-0911DEC3FCA2}" sibTransId="{8310703D-2781-5940-B7A6-83CCFBC5C5C2}"/>
    <dgm:cxn modelId="{97EDF10B-09C6-464C-89F2-40E59F77F6B2}" type="presOf" srcId="{9156D7B8-575A-4F41-9755-C16B8ACAE8BE}" destId="{E64C27C3-FA23-4141-9C17-4468F640F720}" srcOrd="0" destOrd="0" presId="urn:microsoft.com/office/officeart/2005/8/layout/hierarchy3"/>
    <dgm:cxn modelId="{843B900F-8798-804D-818D-D984F28FF713}" srcId="{F861645D-B5E7-9F46-A340-11295FA02045}" destId="{8FF6BEBE-3A2C-4847-89ED-1CD47A4CEA5C}" srcOrd="0" destOrd="0" parTransId="{BED5944B-1F6E-2846-B709-4C7BDDD29036}" sibTransId="{04DAA7BD-2417-FC4E-AABF-03F20931D970}"/>
    <dgm:cxn modelId="{C2E87010-4288-444B-860D-D0C99E750463}" srcId="{ADD76580-C716-3749-A1AA-DCBA4EE10078}" destId="{F861645D-B5E7-9F46-A340-11295FA02045}" srcOrd="0" destOrd="0" parTransId="{11303131-8691-4949-B4E8-40221110ECB9}" sibTransId="{8DA167A1-4CFB-F445-A885-7AFD74520BBC}"/>
    <dgm:cxn modelId="{26467216-5C0C-084D-A392-681616EE2CFF}" srcId="{ADD76580-C716-3749-A1AA-DCBA4EE10078}" destId="{BBBB2628-BDD5-9A41-BFC0-AE9D48B99EE3}" srcOrd="1" destOrd="0" parTransId="{7972BC42-5B00-6E49-812F-F9DF26392CAD}" sibTransId="{278561AE-D618-894A-8781-4FE4C0DF9602}"/>
    <dgm:cxn modelId="{3EF5E620-7B93-6248-924C-DC582490DF10}" srcId="{BBBB2628-BDD5-9A41-BFC0-AE9D48B99EE3}" destId="{71B5EFB2-30DC-DD43-B4B2-6C36CEE7B7F0}" srcOrd="2" destOrd="0" parTransId="{9156D7B8-575A-4F41-9755-C16B8ACAE8BE}" sibTransId="{1965FBAF-0592-F34E-B082-F5625682DC91}"/>
    <dgm:cxn modelId="{C1110126-9C05-EA48-9C89-79CFCDB4159E}" type="presOf" srcId="{71B5EFB2-30DC-DD43-B4B2-6C36CEE7B7F0}" destId="{00F83B91-98D6-1043-909D-7C60DA90B26B}" srcOrd="0" destOrd="0" presId="urn:microsoft.com/office/officeart/2005/8/layout/hierarchy3"/>
    <dgm:cxn modelId="{FF22D32C-2EB9-7248-BFBF-708DCE1B6309}" type="presOf" srcId="{BBBB2628-BDD5-9A41-BFC0-AE9D48B99EE3}" destId="{E03D96A4-F73C-C745-A1F3-71C6C635644F}" srcOrd="1" destOrd="0" presId="urn:microsoft.com/office/officeart/2005/8/layout/hierarchy3"/>
    <dgm:cxn modelId="{01D3592E-C46B-F448-B2DF-943683C19DAE}" type="presOf" srcId="{BED5944B-1F6E-2846-B709-4C7BDDD29036}" destId="{7B9A987E-72EF-454B-BFE0-EB27730D6DE9}" srcOrd="0" destOrd="0" presId="urn:microsoft.com/office/officeart/2005/8/layout/hierarchy3"/>
    <dgm:cxn modelId="{C06DF93C-7827-8D4B-BF03-1D9F62FFDCE4}" type="presOf" srcId="{BBBB2628-BDD5-9A41-BFC0-AE9D48B99EE3}" destId="{629B9D7C-8F1B-8047-A68C-FFC979FAAEF5}" srcOrd="0" destOrd="0" presId="urn:microsoft.com/office/officeart/2005/8/layout/hierarchy3"/>
    <dgm:cxn modelId="{E37D233E-C94E-514E-BB9C-DB4986589C7D}" type="presOf" srcId="{2280A579-9111-D84B-8317-32D8BC9BAD72}" destId="{4F010A68-5963-9846-81CB-79D644D63353}" srcOrd="1" destOrd="0" presId="urn:microsoft.com/office/officeart/2005/8/layout/hierarchy3"/>
    <dgm:cxn modelId="{0F26875D-CD80-D64A-B84F-0699EF85BF22}" type="presOf" srcId="{F20671A8-55ED-6E4B-BF82-D9B00666E471}" destId="{935FB70F-6054-A049-9508-B3565B1AD078}" srcOrd="0" destOrd="0" presId="urn:microsoft.com/office/officeart/2005/8/layout/hierarchy3"/>
    <dgm:cxn modelId="{DDEE2968-9933-774E-9875-495EBE87B909}" type="presOf" srcId="{8FF6BEBE-3A2C-4847-89ED-1CD47A4CEA5C}" destId="{628F8C28-5A72-1941-8287-511A2C704B46}" srcOrd="0" destOrd="0" presId="urn:microsoft.com/office/officeart/2005/8/layout/hierarchy3"/>
    <dgm:cxn modelId="{11966D6B-FBB7-FA4C-BDFD-4FCFD5F97317}" srcId="{BBBB2628-BDD5-9A41-BFC0-AE9D48B99EE3}" destId="{F20671A8-55ED-6E4B-BF82-D9B00666E471}" srcOrd="0" destOrd="0" parTransId="{6A348366-DEB4-C34D-9A6F-471D3C1C3158}" sibTransId="{80549F42-9390-F94F-A8AB-D5CD2CEC7559}"/>
    <dgm:cxn modelId="{B9E12489-A615-9B49-9243-689E60F54762}" type="presOf" srcId="{A0C87B51-6D91-7A45-B20B-7BB4E6E4495D}" destId="{448E4D4C-E3C2-A54A-99A8-9D35255662EE}" srcOrd="0" destOrd="0" presId="urn:microsoft.com/office/officeart/2005/8/layout/hierarchy3"/>
    <dgm:cxn modelId="{D03D3F92-76D2-704A-9C08-2484E52490F3}" type="presOf" srcId="{CD0CE642-6DCB-9340-8B12-DB5922A903C8}" destId="{64A700D4-5BDE-234E-8236-B854B46EFB0E}" srcOrd="0" destOrd="0" presId="urn:microsoft.com/office/officeart/2005/8/layout/hierarchy3"/>
    <dgm:cxn modelId="{F469939B-ED20-EA42-B5F6-5967DC2F01F8}" type="presOf" srcId="{2280A579-9111-D84B-8317-32D8BC9BAD72}" destId="{09C9E8D2-C36C-2542-9237-283B8571E799}" srcOrd="0" destOrd="0" presId="urn:microsoft.com/office/officeart/2005/8/layout/hierarchy3"/>
    <dgm:cxn modelId="{4B5B139E-407F-7141-8C4C-1D54E7527B2C}" type="presOf" srcId="{F861645D-B5E7-9F46-A340-11295FA02045}" destId="{60F2F275-B567-514E-A352-FD2FFB3DB3B1}" srcOrd="1" destOrd="0" presId="urn:microsoft.com/office/officeart/2005/8/layout/hierarchy3"/>
    <dgm:cxn modelId="{400A40A3-97BF-8640-A739-EE26A10B7749}" srcId="{ADD76580-C716-3749-A1AA-DCBA4EE10078}" destId="{2280A579-9111-D84B-8317-32D8BC9BAD72}" srcOrd="2" destOrd="0" parTransId="{13271DCD-8D3B-294C-868A-6F4FFD477C38}" sibTransId="{93DD72C0-877D-F449-ADEF-D89C8DE5A38B}"/>
    <dgm:cxn modelId="{0D94F3B2-D64D-FB4B-89BC-EBF81D71B735}" type="presOf" srcId="{DBB50EDC-5A84-6B4A-AA74-0911DEC3FCA2}" destId="{3CEC3769-F88C-C945-979D-4339051DE908}" srcOrd="0" destOrd="0" presId="urn:microsoft.com/office/officeart/2005/8/layout/hierarchy3"/>
    <dgm:cxn modelId="{6CAC96D3-6AF7-814F-9401-8D01F94D6E8C}" type="presOf" srcId="{6A348366-DEB4-C34D-9A6F-471D3C1C3158}" destId="{04232DC8-C77D-6041-AEEE-878AA2A280DA}" srcOrd="0" destOrd="0" presId="urn:microsoft.com/office/officeart/2005/8/layout/hierarchy3"/>
    <dgm:cxn modelId="{79D9EED5-1289-9048-AA44-083FEBA7A913}" srcId="{F861645D-B5E7-9F46-A340-11295FA02045}" destId="{CD0CE642-6DCB-9340-8B12-DB5922A903C8}" srcOrd="1" destOrd="0" parTransId="{6FA238E7-1741-0540-A0C6-FC667464F59F}" sibTransId="{A1FEE6A6-5B9C-FF4E-8FE9-3EC35A30BE66}"/>
    <dgm:cxn modelId="{35E369D7-6E17-C642-A131-E880DAB8781D}" type="presOf" srcId="{1B8CEA1E-C957-5C4D-9E23-4C12337E2562}" destId="{A18F2182-8ADC-B747-9B35-BDBC4AFE1C92}" srcOrd="0" destOrd="0" presId="urn:microsoft.com/office/officeart/2005/8/layout/hierarchy3"/>
    <dgm:cxn modelId="{9C400BEA-779A-B045-8B91-49E5C2020C17}" type="presOf" srcId="{842F3C33-ACBC-124D-BA52-FF40F84EB2A7}" destId="{423EBB74-5939-1E46-B93E-DDD09BB7CC4B}" srcOrd="0" destOrd="0" presId="urn:microsoft.com/office/officeart/2005/8/layout/hierarchy3"/>
    <dgm:cxn modelId="{70C295F3-DFA8-374D-9E9E-C5C84029452D}" type="presOf" srcId="{ADD76580-C716-3749-A1AA-DCBA4EE10078}" destId="{71771D4E-3B46-4A40-A498-350855D2FAE1}" srcOrd="0" destOrd="0" presId="urn:microsoft.com/office/officeart/2005/8/layout/hierarchy3"/>
    <dgm:cxn modelId="{89109BF3-6277-684F-9AF0-E532A6B0D71A}" type="presOf" srcId="{F861645D-B5E7-9F46-A340-11295FA02045}" destId="{9EDE329B-161D-D94B-862D-5C4F946A71C9}" srcOrd="0" destOrd="0" presId="urn:microsoft.com/office/officeart/2005/8/layout/hierarchy3"/>
    <dgm:cxn modelId="{E9351E82-7CFB-5847-B123-1462DFC630B2}" type="presParOf" srcId="{71771D4E-3B46-4A40-A498-350855D2FAE1}" destId="{4935DBC7-3446-C746-B539-B1EDB76D90D0}" srcOrd="0" destOrd="0" presId="urn:microsoft.com/office/officeart/2005/8/layout/hierarchy3"/>
    <dgm:cxn modelId="{2CC89B4F-8C37-1B43-A02D-C423EBEC3080}" type="presParOf" srcId="{4935DBC7-3446-C746-B539-B1EDB76D90D0}" destId="{2FEF34F2-DEEC-A44E-8780-93FFA9C72E13}" srcOrd="0" destOrd="0" presId="urn:microsoft.com/office/officeart/2005/8/layout/hierarchy3"/>
    <dgm:cxn modelId="{D8C5618F-76EF-CA42-A0D3-9210F3C87E0D}" type="presParOf" srcId="{2FEF34F2-DEEC-A44E-8780-93FFA9C72E13}" destId="{9EDE329B-161D-D94B-862D-5C4F946A71C9}" srcOrd="0" destOrd="0" presId="urn:microsoft.com/office/officeart/2005/8/layout/hierarchy3"/>
    <dgm:cxn modelId="{B6D1B213-A2D5-934F-BC1F-A143201A0DDB}" type="presParOf" srcId="{2FEF34F2-DEEC-A44E-8780-93FFA9C72E13}" destId="{60F2F275-B567-514E-A352-FD2FFB3DB3B1}" srcOrd="1" destOrd="0" presId="urn:microsoft.com/office/officeart/2005/8/layout/hierarchy3"/>
    <dgm:cxn modelId="{FE7C4094-32D1-7348-ADC7-EB90FCD7A65A}" type="presParOf" srcId="{4935DBC7-3446-C746-B539-B1EDB76D90D0}" destId="{824867D9-87A5-8A40-B25A-DD895D2D0465}" srcOrd="1" destOrd="0" presId="urn:microsoft.com/office/officeart/2005/8/layout/hierarchy3"/>
    <dgm:cxn modelId="{EB2BF34E-48B2-B941-A781-A1AA5D77EF70}" type="presParOf" srcId="{824867D9-87A5-8A40-B25A-DD895D2D0465}" destId="{7B9A987E-72EF-454B-BFE0-EB27730D6DE9}" srcOrd="0" destOrd="0" presId="urn:microsoft.com/office/officeart/2005/8/layout/hierarchy3"/>
    <dgm:cxn modelId="{99BE5F36-2B31-314E-9107-98126F4C9B66}" type="presParOf" srcId="{824867D9-87A5-8A40-B25A-DD895D2D0465}" destId="{628F8C28-5A72-1941-8287-511A2C704B46}" srcOrd="1" destOrd="0" presId="urn:microsoft.com/office/officeart/2005/8/layout/hierarchy3"/>
    <dgm:cxn modelId="{DD7ADB55-0B6B-FC4C-9510-ACFA5860E686}" type="presParOf" srcId="{824867D9-87A5-8A40-B25A-DD895D2D0465}" destId="{BF7768AB-6ED9-FC4C-A924-59D8D14003AB}" srcOrd="2" destOrd="0" presId="urn:microsoft.com/office/officeart/2005/8/layout/hierarchy3"/>
    <dgm:cxn modelId="{80810A26-0FF8-A941-B3D1-228019877B91}" type="presParOf" srcId="{824867D9-87A5-8A40-B25A-DD895D2D0465}" destId="{64A700D4-5BDE-234E-8236-B854B46EFB0E}" srcOrd="3" destOrd="0" presId="urn:microsoft.com/office/officeart/2005/8/layout/hierarchy3"/>
    <dgm:cxn modelId="{42D45468-C7C4-144F-8960-AB943C6FA137}" type="presParOf" srcId="{71771D4E-3B46-4A40-A498-350855D2FAE1}" destId="{3F46456B-6700-4644-B01A-1DF8991F7225}" srcOrd="1" destOrd="0" presId="urn:microsoft.com/office/officeart/2005/8/layout/hierarchy3"/>
    <dgm:cxn modelId="{58886390-A73D-F54D-BB45-0FFDE0D8E0E4}" type="presParOf" srcId="{3F46456B-6700-4644-B01A-1DF8991F7225}" destId="{F990C5B2-737E-214E-AB9C-41E0129734A6}" srcOrd="0" destOrd="0" presId="urn:microsoft.com/office/officeart/2005/8/layout/hierarchy3"/>
    <dgm:cxn modelId="{045B4CE8-708F-0D48-8697-AD717AC36E72}" type="presParOf" srcId="{F990C5B2-737E-214E-AB9C-41E0129734A6}" destId="{629B9D7C-8F1B-8047-A68C-FFC979FAAEF5}" srcOrd="0" destOrd="0" presId="urn:microsoft.com/office/officeart/2005/8/layout/hierarchy3"/>
    <dgm:cxn modelId="{DFE95DE2-E849-364C-AD37-CF4E61FE1A44}" type="presParOf" srcId="{F990C5B2-737E-214E-AB9C-41E0129734A6}" destId="{E03D96A4-F73C-C745-A1F3-71C6C635644F}" srcOrd="1" destOrd="0" presId="urn:microsoft.com/office/officeart/2005/8/layout/hierarchy3"/>
    <dgm:cxn modelId="{156B104C-B796-5244-BF28-90F044B791B3}" type="presParOf" srcId="{3F46456B-6700-4644-B01A-1DF8991F7225}" destId="{A95B36C0-B23E-AE45-93E7-6070FDD829D0}" srcOrd="1" destOrd="0" presId="urn:microsoft.com/office/officeart/2005/8/layout/hierarchy3"/>
    <dgm:cxn modelId="{6E35B3A7-8312-224B-A70E-080CDC8D3B61}" type="presParOf" srcId="{A95B36C0-B23E-AE45-93E7-6070FDD829D0}" destId="{04232DC8-C77D-6041-AEEE-878AA2A280DA}" srcOrd="0" destOrd="0" presId="urn:microsoft.com/office/officeart/2005/8/layout/hierarchy3"/>
    <dgm:cxn modelId="{B5283E5C-D0B4-3A4A-B8EE-C1862BEF140B}" type="presParOf" srcId="{A95B36C0-B23E-AE45-93E7-6070FDD829D0}" destId="{935FB70F-6054-A049-9508-B3565B1AD078}" srcOrd="1" destOrd="0" presId="urn:microsoft.com/office/officeart/2005/8/layout/hierarchy3"/>
    <dgm:cxn modelId="{7A45699F-0A28-C842-82DC-7E2EC18371A1}" type="presParOf" srcId="{A95B36C0-B23E-AE45-93E7-6070FDD829D0}" destId="{423EBB74-5939-1E46-B93E-DDD09BB7CC4B}" srcOrd="2" destOrd="0" presId="urn:microsoft.com/office/officeart/2005/8/layout/hierarchy3"/>
    <dgm:cxn modelId="{7D3462DF-0B7E-CC4D-B56C-C14634C18D56}" type="presParOf" srcId="{A95B36C0-B23E-AE45-93E7-6070FDD829D0}" destId="{448E4D4C-E3C2-A54A-99A8-9D35255662EE}" srcOrd="3" destOrd="0" presId="urn:microsoft.com/office/officeart/2005/8/layout/hierarchy3"/>
    <dgm:cxn modelId="{22BAB57D-B295-5645-94E7-33F8CC9652B9}" type="presParOf" srcId="{A95B36C0-B23E-AE45-93E7-6070FDD829D0}" destId="{E64C27C3-FA23-4141-9C17-4468F640F720}" srcOrd="4" destOrd="0" presId="urn:microsoft.com/office/officeart/2005/8/layout/hierarchy3"/>
    <dgm:cxn modelId="{4C0F6537-A197-E241-9710-853E6D6AA7DC}" type="presParOf" srcId="{A95B36C0-B23E-AE45-93E7-6070FDD829D0}" destId="{00F83B91-98D6-1043-909D-7C60DA90B26B}" srcOrd="5" destOrd="0" presId="urn:microsoft.com/office/officeart/2005/8/layout/hierarchy3"/>
    <dgm:cxn modelId="{224E548F-A39C-9549-80EE-54F0C4DDDA60}" type="presParOf" srcId="{71771D4E-3B46-4A40-A498-350855D2FAE1}" destId="{6F0BC628-D3DE-E743-9A75-46D5BB8C74A4}" srcOrd="2" destOrd="0" presId="urn:microsoft.com/office/officeart/2005/8/layout/hierarchy3"/>
    <dgm:cxn modelId="{C4B33FFB-601B-1A43-B42A-1FFA4FE1A9E7}" type="presParOf" srcId="{6F0BC628-D3DE-E743-9A75-46D5BB8C74A4}" destId="{025F831F-4F86-4D40-AE7C-594924BABED2}" srcOrd="0" destOrd="0" presId="urn:microsoft.com/office/officeart/2005/8/layout/hierarchy3"/>
    <dgm:cxn modelId="{CC42EC2A-FB2D-314A-917D-9BBE542068A8}" type="presParOf" srcId="{025F831F-4F86-4D40-AE7C-594924BABED2}" destId="{09C9E8D2-C36C-2542-9237-283B8571E799}" srcOrd="0" destOrd="0" presId="urn:microsoft.com/office/officeart/2005/8/layout/hierarchy3"/>
    <dgm:cxn modelId="{BE24A369-23B8-5D43-9E62-DC89367BC1A1}" type="presParOf" srcId="{025F831F-4F86-4D40-AE7C-594924BABED2}" destId="{4F010A68-5963-9846-81CB-79D644D63353}" srcOrd="1" destOrd="0" presId="urn:microsoft.com/office/officeart/2005/8/layout/hierarchy3"/>
    <dgm:cxn modelId="{A5A64DC4-E37F-C840-8EE9-BA9A84EC7698}" type="presParOf" srcId="{6F0BC628-D3DE-E743-9A75-46D5BB8C74A4}" destId="{A61CAFEB-25AA-5E4E-B29B-AA06395F15AF}" srcOrd="1" destOrd="0" presId="urn:microsoft.com/office/officeart/2005/8/layout/hierarchy3"/>
    <dgm:cxn modelId="{12F8CF6C-D795-9843-9BE0-10DA48AB13BF}" type="presParOf" srcId="{A61CAFEB-25AA-5E4E-B29B-AA06395F15AF}" destId="{3CEC3769-F88C-C945-979D-4339051DE908}" srcOrd="0" destOrd="0" presId="urn:microsoft.com/office/officeart/2005/8/layout/hierarchy3"/>
    <dgm:cxn modelId="{3C0A7F01-5853-C040-A419-AFB244B3730B}" type="presParOf" srcId="{A61CAFEB-25AA-5E4E-B29B-AA06395F15AF}" destId="{A18F2182-8ADC-B747-9B35-BDBC4AFE1C9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D5566-B1FA-134C-BFA1-DBC0AF8FB76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kumimoji="1" lang="ja-JP" altLang="en-US"/>
        </a:p>
      </dgm:t>
    </dgm:pt>
    <dgm:pt modelId="{A5CE735D-04DF-7C44-A549-F2E6572998A4}">
      <dgm:prSet phldrT="[テキスト]" custT="1"/>
      <dgm:spPr/>
      <dgm:t>
        <a:bodyPr/>
        <a:lstStyle/>
        <a:p>
          <a:r>
            <a:rPr kumimoji="1" lang="ja-JP" altLang="en-US" sz="2400">
              <a:latin typeface="Meiryo" panose="020B0604030504040204" pitchFamily="34" charset="-128"/>
              <a:ea typeface="Meiryo" panose="020B0604030504040204" pitchFamily="34" charset="-128"/>
            </a:rPr>
            <a:t>高速化可能</a:t>
          </a:r>
          <a:endParaRPr kumimoji="1" lang="en-US" altLang="ja-JP" sz="2400" dirty="0">
            <a:latin typeface="Meiryo" panose="020B0604030504040204" pitchFamily="34" charset="-128"/>
            <a:ea typeface="Meiryo" panose="020B0604030504040204" pitchFamily="34" charset="-128"/>
          </a:endParaRPr>
        </a:p>
      </dgm:t>
    </dgm:pt>
    <dgm:pt modelId="{60B9163F-43F9-D249-8CD4-C5DB4F74C513}" type="parTrans" cxnId="{408B8AEA-A87C-1840-8B09-9A723CE91B2D}">
      <dgm:prSet/>
      <dgm:spPr/>
      <dgm:t>
        <a:bodyPr/>
        <a:lstStyle/>
        <a:p>
          <a:endParaRPr kumimoji="1" lang="ja-JP" altLang="en-US"/>
        </a:p>
      </dgm:t>
    </dgm:pt>
    <dgm:pt modelId="{BD058595-BADD-574E-A5B0-B54C963F6C39}" type="sibTrans" cxnId="{408B8AEA-A87C-1840-8B09-9A723CE91B2D}">
      <dgm:prSet/>
      <dgm:spPr/>
      <dgm:t>
        <a:bodyPr/>
        <a:lstStyle/>
        <a:p>
          <a:endParaRPr kumimoji="1" lang="ja-JP" altLang="en-US"/>
        </a:p>
      </dgm:t>
    </dgm:pt>
    <dgm:pt modelId="{4ABDD378-D3CC-E841-B366-8721DA76D6FE}">
      <dgm:prSet phldrT="[テキスト]"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1]</a:t>
          </a:r>
          <a:endParaRPr kumimoji="1" lang="ja-JP" altLang="en-US" sz="1800">
            <a:latin typeface="Meiryo" panose="020B0604030504040204" pitchFamily="34" charset="-128"/>
            <a:ea typeface="Meiryo" panose="020B0604030504040204" pitchFamily="34" charset="-128"/>
          </a:endParaRPr>
        </a:p>
      </dgm:t>
    </dgm:pt>
    <dgm:pt modelId="{3F844DA6-814D-9C40-988B-BDB9CCAEF479}" type="parTrans" cxnId="{E2A51952-C8B1-534C-92FC-032696DE9AB2}">
      <dgm:prSet/>
      <dgm:spPr/>
      <dgm:t>
        <a:bodyPr/>
        <a:lstStyle/>
        <a:p>
          <a:endParaRPr kumimoji="1" lang="ja-JP" altLang="en-US"/>
        </a:p>
      </dgm:t>
    </dgm:pt>
    <dgm:pt modelId="{7B43F0E3-F75E-504F-8BA7-62AC8A27FB76}" type="sibTrans" cxnId="{E2A51952-C8B1-534C-92FC-032696DE9AB2}">
      <dgm:prSet/>
      <dgm:spPr/>
      <dgm:t>
        <a:bodyPr/>
        <a:lstStyle/>
        <a:p>
          <a:endParaRPr kumimoji="1" lang="ja-JP" altLang="en-US"/>
        </a:p>
      </dgm:t>
    </dgm:pt>
    <dgm:pt modelId="{80108099-CEBE-8546-8679-F077287C998F}">
      <dgm:prSet phldrT="[テキスト]" custT="1"/>
      <dgm:spPr/>
      <dgm:t>
        <a:bodyPr/>
        <a:lstStyle/>
        <a:p>
          <a:r>
            <a:rPr kumimoji="1" lang="ja-JP" altLang="en-US" sz="2400">
              <a:latin typeface="Meiryo" panose="020B0604030504040204" pitchFamily="34" charset="-128"/>
              <a:ea typeface="Meiryo" panose="020B0604030504040204" pitchFamily="34" charset="-128"/>
            </a:rPr>
            <a:t>中身がシンプル</a:t>
          </a:r>
        </a:p>
      </dgm:t>
    </dgm:pt>
    <dgm:pt modelId="{A0F5ED4F-197C-5F40-B36E-BEF3647DBA3E}" type="parTrans" cxnId="{7842FD1C-0A70-DF45-AC80-C3F3DAB150EB}">
      <dgm:prSet/>
      <dgm:spPr/>
      <dgm:t>
        <a:bodyPr/>
        <a:lstStyle/>
        <a:p>
          <a:endParaRPr kumimoji="1" lang="ja-JP" altLang="en-US"/>
        </a:p>
      </dgm:t>
    </dgm:pt>
    <dgm:pt modelId="{8738074D-CA5B-E54C-9D4D-EB82B510E8A6}" type="sibTrans" cxnId="{7842FD1C-0A70-DF45-AC80-C3F3DAB150EB}">
      <dgm:prSet/>
      <dgm:spPr/>
      <dgm:t>
        <a:bodyPr/>
        <a:lstStyle/>
        <a:p>
          <a:endParaRPr kumimoji="1" lang="ja-JP" altLang="en-US"/>
        </a:p>
      </dgm:t>
    </dgm:pt>
    <dgm:pt modelId="{A13B040F-6C7A-7440-92F3-D675807FE6A4}">
      <dgm:prSet phldrT="[テキスト]"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2]</a:t>
          </a:r>
          <a:endParaRPr kumimoji="1" lang="ja-JP" altLang="en-US" sz="1800">
            <a:latin typeface="Meiryo" panose="020B0604030504040204" pitchFamily="34" charset="-128"/>
            <a:ea typeface="Meiryo" panose="020B0604030504040204" pitchFamily="34" charset="-128"/>
          </a:endParaRPr>
        </a:p>
      </dgm:t>
    </dgm:pt>
    <dgm:pt modelId="{AC85E6E6-F953-3F46-9A02-F6C792606E7D}" type="parTrans" cxnId="{CDC7F649-813C-FA49-9BB6-E6F1C4B8FC8F}">
      <dgm:prSet/>
      <dgm:spPr/>
      <dgm:t>
        <a:bodyPr/>
        <a:lstStyle/>
        <a:p>
          <a:endParaRPr kumimoji="1" lang="ja-JP" altLang="en-US"/>
        </a:p>
      </dgm:t>
    </dgm:pt>
    <dgm:pt modelId="{935B5139-340D-854B-A76A-484EB08C21BB}" type="sibTrans" cxnId="{CDC7F649-813C-FA49-9BB6-E6F1C4B8FC8F}">
      <dgm:prSet/>
      <dgm:spPr/>
      <dgm:t>
        <a:bodyPr/>
        <a:lstStyle/>
        <a:p>
          <a:endParaRPr kumimoji="1" lang="ja-JP" altLang="en-US"/>
        </a:p>
      </dgm:t>
    </dgm:pt>
    <dgm:pt modelId="{0951E51D-F53C-4E41-9CE6-004EAD5F5019}">
      <dgm:prSet custT="1"/>
      <dgm:spPr/>
      <dgm:t>
        <a:bodyPr/>
        <a:lstStyle/>
        <a:p>
          <a:r>
            <a:rPr kumimoji="1" lang="ja-JP" altLang="en-US" sz="2400">
              <a:latin typeface="Meiryo" panose="020B0604030504040204" pitchFamily="34" charset="-128"/>
              <a:ea typeface="Meiryo" panose="020B0604030504040204" pitchFamily="34" charset="-128"/>
            </a:rPr>
            <a:t>物理でも暗号化できる</a:t>
          </a:r>
        </a:p>
      </dgm:t>
    </dgm:pt>
    <dgm:pt modelId="{8986D80C-EFDB-6C45-8499-2AEB48D910F4}" type="parTrans" cxnId="{90F574CC-DC03-0C4D-AFDB-09CBEA8F84C4}">
      <dgm:prSet/>
      <dgm:spPr/>
      <dgm:t>
        <a:bodyPr/>
        <a:lstStyle/>
        <a:p>
          <a:endParaRPr kumimoji="1" lang="ja-JP" altLang="en-US"/>
        </a:p>
      </dgm:t>
    </dgm:pt>
    <dgm:pt modelId="{B2E2E520-29BC-EE40-B267-DFA8C043FCBD}" type="sibTrans" cxnId="{90F574CC-DC03-0C4D-AFDB-09CBEA8F84C4}">
      <dgm:prSet/>
      <dgm:spPr/>
      <dgm:t>
        <a:bodyPr/>
        <a:lstStyle/>
        <a:p>
          <a:endParaRPr kumimoji="1" lang="ja-JP" altLang="en-US"/>
        </a:p>
      </dgm:t>
    </dgm:pt>
    <dgm:pt modelId="{C9A04FDE-D6A7-6941-9812-70DFC65BC83E}">
      <dgm:prSet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3]</a:t>
          </a:r>
          <a:endParaRPr kumimoji="1" lang="ja-JP" altLang="en-US" sz="1800">
            <a:latin typeface="Meiryo" panose="020B0604030504040204" pitchFamily="34" charset="-128"/>
            <a:ea typeface="Meiryo" panose="020B0604030504040204" pitchFamily="34" charset="-128"/>
          </a:endParaRPr>
        </a:p>
      </dgm:t>
    </dgm:pt>
    <dgm:pt modelId="{B2B0CD5A-29ED-5445-9AD1-414602166E72}" type="parTrans" cxnId="{9ECFBF49-182E-DC48-9E1B-692A8599F4A5}">
      <dgm:prSet/>
      <dgm:spPr/>
      <dgm:t>
        <a:bodyPr/>
        <a:lstStyle/>
        <a:p>
          <a:endParaRPr kumimoji="1" lang="ja-JP" altLang="en-US"/>
        </a:p>
      </dgm:t>
    </dgm:pt>
    <dgm:pt modelId="{DA880721-A0D4-8E41-940F-E0E9B09A9FBA}" type="sibTrans" cxnId="{9ECFBF49-182E-DC48-9E1B-692A8599F4A5}">
      <dgm:prSet/>
      <dgm:spPr/>
      <dgm:t>
        <a:bodyPr/>
        <a:lstStyle/>
        <a:p>
          <a:endParaRPr kumimoji="1" lang="ja-JP" altLang="en-US"/>
        </a:p>
      </dgm:t>
    </dgm:pt>
    <dgm:pt modelId="{642A6FFD-FC76-B848-8F16-61E5429DAC0F}" type="pres">
      <dgm:prSet presAssocID="{769D5566-B1FA-134C-BFA1-DBC0AF8FB761}" presName="linear" presStyleCnt="0">
        <dgm:presLayoutVars>
          <dgm:animLvl val="lvl"/>
          <dgm:resizeHandles val="exact"/>
        </dgm:presLayoutVars>
      </dgm:prSet>
      <dgm:spPr/>
    </dgm:pt>
    <dgm:pt modelId="{6A0C8F6E-BC29-2241-BA94-3BB6F64242D6}" type="pres">
      <dgm:prSet presAssocID="{A5CE735D-04DF-7C44-A549-F2E6572998A4}" presName="parentText" presStyleLbl="node1" presStyleIdx="0" presStyleCnt="3" custScaleX="55456" custScaleY="69651" custLinFactNeighborX="-21978" custLinFactNeighborY="-4010">
        <dgm:presLayoutVars>
          <dgm:chMax val="0"/>
          <dgm:bulletEnabled val="1"/>
        </dgm:presLayoutVars>
      </dgm:prSet>
      <dgm:spPr/>
    </dgm:pt>
    <dgm:pt modelId="{58035934-9FC2-834F-8DEF-86E2150DE17B}" type="pres">
      <dgm:prSet presAssocID="{A5CE735D-04DF-7C44-A549-F2E6572998A4}" presName="childText" presStyleLbl="revTx" presStyleIdx="0" presStyleCnt="3">
        <dgm:presLayoutVars>
          <dgm:bulletEnabled val="1"/>
        </dgm:presLayoutVars>
      </dgm:prSet>
      <dgm:spPr/>
    </dgm:pt>
    <dgm:pt modelId="{267CEEA2-24E4-7B49-8A05-FAFB1FE67BD9}" type="pres">
      <dgm:prSet presAssocID="{80108099-CEBE-8546-8679-F077287C998F}" presName="parentText" presStyleLbl="node1" presStyleIdx="1" presStyleCnt="3" custScaleX="55456" custScaleY="69651" custLinFactNeighborX="-21978" custLinFactNeighborY="-4010">
        <dgm:presLayoutVars>
          <dgm:chMax val="0"/>
          <dgm:bulletEnabled val="1"/>
        </dgm:presLayoutVars>
      </dgm:prSet>
      <dgm:spPr/>
    </dgm:pt>
    <dgm:pt modelId="{B359FB68-EFBA-BA4B-971D-6DCAAD47AB2C}" type="pres">
      <dgm:prSet presAssocID="{80108099-CEBE-8546-8679-F077287C998F}" presName="childText" presStyleLbl="revTx" presStyleIdx="1" presStyleCnt="3">
        <dgm:presLayoutVars>
          <dgm:bulletEnabled val="1"/>
        </dgm:presLayoutVars>
      </dgm:prSet>
      <dgm:spPr/>
    </dgm:pt>
    <dgm:pt modelId="{AB86A8A2-A86A-4142-ADFB-1A131A92D011}" type="pres">
      <dgm:prSet presAssocID="{0951E51D-F53C-4E41-9CE6-004EAD5F5019}" presName="parentText" presStyleLbl="node1" presStyleIdx="2" presStyleCnt="3" custScaleX="55456" custScaleY="69651" custLinFactNeighborX="-21978" custLinFactNeighborY="-4010">
        <dgm:presLayoutVars>
          <dgm:chMax val="0"/>
          <dgm:bulletEnabled val="1"/>
        </dgm:presLayoutVars>
      </dgm:prSet>
      <dgm:spPr/>
    </dgm:pt>
    <dgm:pt modelId="{82BB00C8-45C0-B548-8E0D-78E3AF1E0556}" type="pres">
      <dgm:prSet presAssocID="{0951E51D-F53C-4E41-9CE6-004EAD5F5019}" presName="childText" presStyleLbl="revTx" presStyleIdx="2" presStyleCnt="3">
        <dgm:presLayoutVars>
          <dgm:bulletEnabled val="1"/>
        </dgm:presLayoutVars>
      </dgm:prSet>
      <dgm:spPr/>
    </dgm:pt>
  </dgm:ptLst>
  <dgm:cxnLst>
    <dgm:cxn modelId="{F356301B-F6E6-834D-A3AE-26CD2D707358}" type="presOf" srcId="{80108099-CEBE-8546-8679-F077287C998F}" destId="{267CEEA2-24E4-7B49-8A05-FAFB1FE67BD9}" srcOrd="0" destOrd="0" presId="urn:microsoft.com/office/officeart/2005/8/layout/vList2"/>
    <dgm:cxn modelId="{7842FD1C-0A70-DF45-AC80-C3F3DAB150EB}" srcId="{769D5566-B1FA-134C-BFA1-DBC0AF8FB761}" destId="{80108099-CEBE-8546-8679-F077287C998F}" srcOrd="1" destOrd="0" parTransId="{A0F5ED4F-197C-5F40-B36E-BEF3647DBA3E}" sibTransId="{8738074D-CA5B-E54C-9D4D-EB82B510E8A6}"/>
    <dgm:cxn modelId="{64AA8920-914F-3F45-AAF3-E14B3BCB5731}" type="presOf" srcId="{A13B040F-6C7A-7440-92F3-D675807FE6A4}" destId="{B359FB68-EFBA-BA4B-971D-6DCAAD47AB2C}" srcOrd="0" destOrd="0" presId="urn:microsoft.com/office/officeart/2005/8/layout/vList2"/>
    <dgm:cxn modelId="{AF5FED2C-BB1B-DD43-812F-6F0B7253350D}" type="presOf" srcId="{769D5566-B1FA-134C-BFA1-DBC0AF8FB761}" destId="{642A6FFD-FC76-B848-8F16-61E5429DAC0F}" srcOrd="0" destOrd="0" presId="urn:microsoft.com/office/officeart/2005/8/layout/vList2"/>
    <dgm:cxn modelId="{9ECFBF49-182E-DC48-9E1B-692A8599F4A5}" srcId="{0951E51D-F53C-4E41-9CE6-004EAD5F5019}" destId="{C9A04FDE-D6A7-6941-9812-70DFC65BC83E}" srcOrd="0" destOrd="0" parTransId="{B2B0CD5A-29ED-5445-9AD1-414602166E72}" sibTransId="{DA880721-A0D4-8E41-940F-E0E9B09A9FBA}"/>
    <dgm:cxn modelId="{CDC7F649-813C-FA49-9BB6-E6F1C4B8FC8F}" srcId="{80108099-CEBE-8546-8679-F077287C998F}" destId="{A13B040F-6C7A-7440-92F3-D675807FE6A4}" srcOrd="0" destOrd="0" parTransId="{AC85E6E6-F953-3F46-9A02-F6C792606E7D}" sibTransId="{935B5139-340D-854B-A76A-484EB08C21BB}"/>
    <dgm:cxn modelId="{E2A51952-C8B1-534C-92FC-032696DE9AB2}" srcId="{A5CE735D-04DF-7C44-A549-F2E6572998A4}" destId="{4ABDD378-D3CC-E841-B366-8721DA76D6FE}" srcOrd="0" destOrd="0" parTransId="{3F844DA6-814D-9C40-988B-BDB9CCAEF479}" sibTransId="{7B43F0E3-F75E-504F-8BA7-62AC8A27FB76}"/>
    <dgm:cxn modelId="{47460266-098C-6F42-AA35-B20382AC7378}" type="presOf" srcId="{A5CE735D-04DF-7C44-A549-F2E6572998A4}" destId="{6A0C8F6E-BC29-2241-BA94-3BB6F64242D6}" srcOrd="0" destOrd="0" presId="urn:microsoft.com/office/officeart/2005/8/layout/vList2"/>
    <dgm:cxn modelId="{5420D185-C40D-964D-B158-8EF245F569AC}" type="presOf" srcId="{4ABDD378-D3CC-E841-B366-8721DA76D6FE}" destId="{58035934-9FC2-834F-8DEF-86E2150DE17B}" srcOrd="0" destOrd="0" presId="urn:microsoft.com/office/officeart/2005/8/layout/vList2"/>
    <dgm:cxn modelId="{315824B5-3F5D-D547-A5F0-E0A934518B8D}" type="presOf" srcId="{0951E51D-F53C-4E41-9CE6-004EAD5F5019}" destId="{AB86A8A2-A86A-4142-ADFB-1A131A92D011}" srcOrd="0" destOrd="0" presId="urn:microsoft.com/office/officeart/2005/8/layout/vList2"/>
    <dgm:cxn modelId="{90F574CC-DC03-0C4D-AFDB-09CBEA8F84C4}" srcId="{769D5566-B1FA-134C-BFA1-DBC0AF8FB761}" destId="{0951E51D-F53C-4E41-9CE6-004EAD5F5019}" srcOrd="2" destOrd="0" parTransId="{8986D80C-EFDB-6C45-8499-2AEB48D910F4}" sibTransId="{B2E2E520-29BC-EE40-B267-DFA8C043FCBD}"/>
    <dgm:cxn modelId="{68AF73E9-6A97-F944-B6D5-D49981EFC85C}" type="presOf" srcId="{C9A04FDE-D6A7-6941-9812-70DFC65BC83E}" destId="{82BB00C8-45C0-B548-8E0D-78E3AF1E0556}" srcOrd="0" destOrd="0" presId="urn:microsoft.com/office/officeart/2005/8/layout/vList2"/>
    <dgm:cxn modelId="{408B8AEA-A87C-1840-8B09-9A723CE91B2D}" srcId="{769D5566-B1FA-134C-BFA1-DBC0AF8FB761}" destId="{A5CE735D-04DF-7C44-A549-F2E6572998A4}" srcOrd="0" destOrd="0" parTransId="{60B9163F-43F9-D249-8CD4-C5DB4F74C513}" sibTransId="{BD058595-BADD-574E-A5B0-B54C963F6C39}"/>
    <dgm:cxn modelId="{45D0C2B6-7A14-A64F-9B87-EC24057ECC76}" type="presParOf" srcId="{642A6FFD-FC76-B848-8F16-61E5429DAC0F}" destId="{6A0C8F6E-BC29-2241-BA94-3BB6F64242D6}" srcOrd="0" destOrd="0" presId="urn:microsoft.com/office/officeart/2005/8/layout/vList2"/>
    <dgm:cxn modelId="{C011CDD2-90CD-D246-9C1A-8E3509460214}" type="presParOf" srcId="{642A6FFD-FC76-B848-8F16-61E5429DAC0F}" destId="{58035934-9FC2-834F-8DEF-86E2150DE17B}" srcOrd="1" destOrd="0" presId="urn:microsoft.com/office/officeart/2005/8/layout/vList2"/>
    <dgm:cxn modelId="{FBDF30AF-8F0A-104A-A2BA-D697187EA750}" type="presParOf" srcId="{642A6FFD-FC76-B848-8F16-61E5429DAC0F}" destId="{267CEEA2-24E4-7B49-8A05-FAFB1FE67BD9}" srcOrd="2" destOrd="0" presId="urn:microsoft.com/office/officeart/2005/8/layout/vList2"/>
    <dgm:cxn modelId="{5A1BDD35-DA7F-0040-884F-5C65EB7D2ABF}" type="presParOf" srcId="{642A6FFD-FC76-B848-8F16-61E5429DAC0F}" destId="{B359FB68-EFBA-BA4B-971D-6DCAAD47AB2C}" srcOrd="3" destOrd="0" presId="urn:microsoft.com/office/officeart/2005/8/layout/vList2"/>
    <dgm:cxn modelId="{07E9A23B-F5A2-9543-8B0C-37D86D9D61DC}" type="presParOf" srcId="{642A6FFD-FC76-B848-8F16-61E5429DAC0F}" destId="{AB86A8A2-A86A-4142-ADFB-1A131A92D011}" srcOrd="4" destOrd="0" presId="urn:microsoft.com/office/officeart/2005/8/layout/vList2"/>
    <dgm:cxn modelId="{F70D8245-DEB3-4C46-9627-177C6DA8B629}" type="presParOf" srcId="{642A6FFD-FC76-B848-8F16-61E5429DAC0F}" destId="{82BB00C8-45C0-B548-8E0D-78E3AF1E055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E329B-161D-D94B-862D-5C4F946A71C9}">
      <dsp:nvSpPr>
        <dsp:cNvPr id="0" name=""/>
        <dsp:cNvSpPr/>
      </dsp:nvSpPr>
      <dsp:spPr>
        <a:xfrm>
          <a:off x="1253075" y="1360"/>
          <a:ext cx="2891138" cy="1177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1.</a:t>
          </a:r>
          <a:r>
            <a:rPr kumimoji="1" lang="en-US" altLang="ja-JP" sz="2000" kern="1200" dirty="0">
              <a:latin typeface="Segoe UI Emoji" panose="020B0502040204020203" pitchFamily="34" charset="0"/>
              <a:ea typeface="Segoe UI Emoji" panose="020B0502040204020203" pitchFamily="34" charset="0"/>
            </a:rPr>
            <a:t>cubing</a:t>
          </a:r>
          <a:r>
            <a:rPr kumimoji="1" lang="ja-JP" altLang="en-US" sz="2000" kern="1200">
              <a:latin typeface="MS Gothic" panose="020B0609070205080204" pitchFamily="49" charset="-128"/>
              <a:ea typeface="MS Gothic" panose="020B0609070205080204" pitchFamily="49" charset="-128"/>
            </a:rPr>
            <a:t>暗号</a:t>
          </a:r>
          <a:endParaRPr kumimoji="1" lang="en-US" altLang="ja-JP" sz="2000" kern="1200" dirty="0">
            <a:latin typeface="MS Gothic" panose="020B0609070205080204" pitchFamily="49" charset="-128"/>
            <a:ea typeface="MS Gothic" panose="020B0609070205080204" pitchFamily="49" charset="-128"/>
          </a:endParaRPr>
        </a:p>
        <a:p>
          <a:pPr marL="0" lvl="0" indent="0" algn="ctr" defTabSz="889000">
            <a:lnSpc>
              <a:spcPts val="2200"/>
            </a:lnSpc>
            <a:spcBef>
              <a:spcPct val="0"/>
            </a:spcBef>
            <a:spcAft>
              <a:spcPts val="0"/>
            </a:spcAft>
            <a:buNone/>
          </a:pPr>
          <a:r>
            <a:rPr kumimoji="1" lang="ja-JP" altLang="en-US" sz="2000" kern="1200">
              <a:latin typeface="MS Gothic" panose="020B0609070205080204" pitchFamily="49" charset="-128"/>
              <a:ea typeface="MS Gothic" panose="020B0609070205080204" pitchFamily="49" charset="-128"/>
            </a:rPr>
            <a:t>の提案</a:t>
          </a:r>
        </a:p>
      </dsp:txBody>
      <dsp:txXfrm>
        <a:off x="1287577" y="35862"/>
        <a:ext cx="2822134" cy="1108991"/>
      </dsp:txXfrm>
    </dsp:sp>
    <dsp:sp modelId="{7B9A987E-72EF-454B-BFE0-EB27730D6DE9}">
      <dsp:nvSpPr>
        <dsp:cNvPr id="0" name=""/>
        <dsp:cNvSpPr/>
      </dsp:nvSpPr>
      <dsp:spPr>
        <a:xfrm>
          <a:off x="1542189" y="1179355"/>
          <a:ext cx="289113" cy="739817"/>
        </a:xfrm>
        <a:custGeom>
          <a:avLst/>
          <a:gdLst/>
          <a:ahLst/>
          <a:cxnLst/>
          <a:rect l="0" t="0" r="0" b="0"/>
          <a:pathLst>
            <a:path>
              <a:moveTo>
                <a:pt x="0" y="0"/>
              </a:moveTo>
              <a:lnTo>
                <a:pt x="0" y="739817"/>
              </a:lnTo>
              <a:lnTo>
                <a:pt x="289113" y="739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F8C28-5A72-1941-8287-511A2C704B46}">
      <dsp:nvSpPr>
        <dsp:cNvPr id="0" name=""/>
        <dsp:cNvSpPr/>
      </dsp:nvSpPr>
      <dsp:spPr>
        <a:xfrm>
          <a:off x="1831303" y="1373576"/>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暗号の</a:t>
          </a:r>
          <a:endParaRPr kumimoji="1" lang="en-US" altLang="ja-JP" sz="1800" kern="1200" dirty="0">
            <a:latin typeface="Meiryo" panose="020B0604030504040204" pitchFamily="34" charset="-128"/>
            <a:ea typeface="Meiryo" panose="020B0604030504040204" pitchFamily="34" charset="-128"/>
          </a:endParaRPr>
        </a:p>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暗号化手順</a:t>
          </a:r>
        </a:p>
      </dsp:txBody>
      <dsp:txXfrm>
        <a:off x="1863263" y="1405536"/>
        <a:ext cx="2484541" cy="1027274"/>
      </dsp:txXfrm>
    </dsp:sp>
    <dsp:sp modelId="{BF7768AB-6ED9-FC4C-A924-59D8D14003AB}">
      <dsp:nvSpPr>
        <dsp:cNvPr id="0" name=""/>
        <dsp:cNvSpPr/>
      </dsp:nvSpPr>
      <dsp:spPr>
        <a:xfrm>
          <a:off x="1542189" y="1179355"/>
          <a:ext cx="289113" cy="2025232"/>
        </a:xfrm>
        <a:custGeom>
          <a:avLst/>
          <a:gdLst/>
          <a:ahLst/>
          <a:cxnLst/>
          <a:rect l="0" t="0" r="0" b="0"/>
          <a:pathLst>
            <a:path>
              <a:moveTo>
                <a:pt x="0" y="0"/>
              </a:moveTo>
              <a:lnTo>
                <a:pt x="0" y="2025232"/>
              </a:lnTo>
              <a:lnTo>
                <a:pt x="289113" y="2025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A700D4-5BDE-234E-8236-B854B46EFB0E}">
      <dsp:nvSpPr>
        <dsp:cNvPr id="0" name=""/>
        <dsp:cNvSpPr/>
      </dsp:nvSpPr>
      <dsp:spPr>
        <a:xfrm>
          <a:off x="1831303" y="2658990"/>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暗号の利用メリット</a:t>
          </a:r>
        </a:p>
      </dsp:txBody>
      <dsp:txXfrm>
        <a:off x="1863263" y="2690950"/>
        <a:ext cx="2484541" cy="1027274"/>
      </dsp:txXfrm>
    </dsp:sp>
    <dsp:sp modelId="{629B9D7C-8F1B-8047-A68C-FFC979FAAEF5}">
      <dsp:nvSpPr>
        <dsp:cNvPr id="0" name=""/>
        <dsp:cNvSpPr/>
      </dsp:nvSpPr>
      <dsp:spPr>
        <a:xfrm>
          <a:off x="4532655" y="1360"/>
          <a:ext cx="2891138" cy="1177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2.</a:t>
          </a:r>
          <a:r>
            <a:rPr kumimoji="1" lang="en-US" altLang="ja-JP" sz="2000" kern="1200" dirty="0">
              <a:latin typeface="Segoe UI Emoji" panose="020B0502040204020203" pitchFamily="34" charset="0"/>
              <a:ea typeface="Segoe UI Emoji" panose="020B0502040204020203" pitchFamily="34" charset="0"/>
            </a:rPr>
            <a:t>cubing</a:t>
          </a:r>
          <a:r>
            <a:rPr kumimoji="1" lang="ja-JP" altLang="en-US" sz="2000" kern="1200">
              <a:latin typeface="MS Gothic" panose="020B0609070205080204" pitchFamily="49" charset="-128"/>
              <a:ea typeface="MS Gothic" panose="020B0609070205080204" pitchFamily="49" charset="-128"/>
            </a:rPr>
            <a:t>モードの提案</a:t>
          </a:r>
        </a:p>
      </dsp:txBody>
      <dsp:txXfrm>
        <a:off x="4567157" y="35862"/>
        <a:ext cx="2822134" cy="1108991"/>
      </dsp:txXfrm>
    </dsp:sp>
    <dsp:sp modelId="{04232DC8-C77D-6041-AEEE-878AA2A280DA}">
      <dsp:nvSpPr>
        <dsp:cNvPr id="0" name=""/>
        <dsp:cNvSpPr/>
      </dsp:nvSpPr>
      <dsp:spPr>
        <a:xfrm>
          <a:off x="4821769" y="1179355"/>
          <a:ext cx="289113" cy="739817"/>
        </a:xfrm>
        <a:custGeom>
          <a:avLst/>
          <a:gdLst/>
          <a:ahLst/>
          <a:cxnLst/>
          <a:rect l="0" t="0" r="0" b="0"/>
          <a:pathLst>
            <a:path>
              <a:moveTo>
                <a:pt x="0" y="0"/>
              </a:moveTo>
              <a:lnTo>
                <a:pt x="0" y="739817"/>
              </a:lnTo>
              <a:lnTo>
                <a:pt x="289113" y="739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5FB70F-6054-A049-9508-B3565B1AD078}">
      <dsp:nvSpPr>
        <dsp:cNvPr id="0" name=""/>
        <dsp:cNvSpPr/>
      </dsp:nvSpPr>
      <dsp:spPr>
        <a:xfrm>
          <a:off x="5110883" y="1373576"/>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暗号利用</a:t>
          </a:r>
          <a:endParaRPr kumimoji="1" lang="en-US" altLang="ja-JP" sz="1800" kern="1200" dirty="0">
            <a:latin typeface="Meiryo" panose="020B0604030504040204" pitchFamily="34" charset="-128"/>
            <a:ea typeface="Meiryo" panose="020B0604030504040204" pitchFamily="34" charset="-128"/>
          </a:endParaRPr>
        </a:p>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モードとは</a:t>
          </a:r>
        </a:p>
      </dsp:txBody>
      <dsp:txXfrm>
        <a:off x="5142843" y="1405536"/>
        <a:ext cx="2484541" cy="1027274"/>
      </dsp:txXfrm>
    </dsp:sp>
    <dsp:sp modelId="{423EBB74-5939-1E46-B93E-DDD09BB7CC4B}">
      <dsp:nvSpPr>
        <dsp:cNvPr id="0" name=""/>
        <dsp:cNvSpPr/>
      </dsp:nvSpPr>
      <dsp:spPr>
        <a:xfrm>
          <a:off x="4821769" y="1179355"/>
          <a:ext cx="289113" cy="2025232"/>
        </a:xfrm>
        <a:custGeom>
          <a:avLst/>
          <a:gdLst/>
          <a:ahLst/>
          <a:cxnLst/>
          <a:rect l="0" t="0" r="0" b="0"/>
          <a:pathLst>
            <a:path>
              <a:moveTo>
                <a:pt x="0" y="0"/>
              </a:moveTo>
              <a:lnTo>
                <a:pt x="0" y="2025232"/>
              </a:lnTo>
              <a:lnTo>
                <a:pt x="289113" y="2025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8E4D4C-E3C2-A54A-99A8-9D35255662EE}">
      <dsp:nvSpPr>
        <dsp:cNvPr id="0" name=""/>
        <dsp:cNvSpPr/>
      </dsp:nvSpPr>
      <dsp:spPr>
        <a:xfrm>
          <a:off x="5110883" y="2658990"/>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モードの利用手順</a:t>
          </a:r>
        </a:p>
      </dsp:txBody>
      <dsp:txXfrm>
        <a:off x="5142843" y="2690950"/>
        <a:ext cx="2484541" cy="1027274"/>
      </dsp:txXfrm>
    </dsp:sp>
    <dsp:sp modelId="{E64C27C3-FA23-4141-9C17-4468F640F720}">
      <dsp:nvSpPr>
        <dsp:cNvPr id="0" name=""/>
        <dsp:cNvSpPr/>
      </dsp:nvSpPr>
      <dsp:spPr>
        <a:xfrm>
          <a:off x="4821769" y="1179355"/>
          <a:ext cx="289113" cy="3310647"/>
        </a:xfrm>
        <a:custGeom>
          <a:avLst/>
          <a:gdLst/>
          <a:ahLst/>
          <a:cxnLst/>
          <a:rect l="0" t="0" r="0" b="0"/>
          <a:pathLst>
            <a:path>
              <a:moveTo>
                <a:pt x="0" y="0"/>
              </a:moveTo>
              <a:lnTo>
                <a:pt x="0" y="3310647"/>
              </a:lnTo>
              <a:lnTo>
                <a:pt x="289113" y="33106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3B91-98D6-1043-909D-7C60DA90B26B}">
      <dsp:nvSpPr>
        <dsp:cNvPr id="0" name=""/>
        <dsp:cNvSpPr/>
      </dsp:nvSpPr>
      <dsp:spPr>
        <a:xfrm>
          <a:off x="5110883" y="3944405"/>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モードの解読</a:t>
          </a:r>
        </a:p>
      </dsp:txBody>
      <dsp:txXfrm>
        <a:off x="5142843" y="3976365"/>
        <a:ext cx="2484541" cy="1027274"/>
      </dsp:txXfrm>
    </dsp:sp>
    <dsp:sp modelId="{09C9E8D2-C36C-2542-9237-283B8571E799}">
      <dsp:nvSpPr>
        <dsp:cNvPr id="0" name=""/>
        <dsp:cNvSpPr/>
      </dsp:nvSpPr>
      <dsp:spPr>
        <a:xfrm>
          <a:off x="7812235" y="1360"/>
          <a:ext cx="2891138" cy="1177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3.</a:t>
          </a:r>
          <a:r>
            <a:rPr kumimoji="1" lang="ja-JP" altLang="en-US" sz="2000" kern="1200">
              <a:latin typeface="MS Gothic" panose="020B0609070205080204" pitchFamily="49" charset="-128"/>
              <a:ea typeface="MS Gothic" panose="020B0609070205080204" pitchFamily="49" charset="-128"/>
            </a:rPr>
            <a:t>暗号化デモ</a:t>
          </a:r>
          <a:endParaRPr kumimoji="1" lang="ja-JP" altLang="en-US" sz="1450" kern="1200">
            <a:latin typeface="MS Gothic" panose="020B0609070205080204" pitchFamily="49" charset="-128"/>
            <a:ea typeface="MS Gothic" panose="020B0609070205080204" pitchFamily="49" charset="-128"/>
          </a:endParaRPr>
        </a:p>
      </dsp:txBody>
      <dsp:txXfrm>
        <a:off x="7846737" y="35862"/>
        <a:ext cx="2822134" cy="1108991"/>
      </dsp:txXfrm>
    </dsp:sp>
    <dsp:sp modelId="{3CEC3769-F88C-C945-979D-4339051DE908}">
      <dsp:nvSpPr>
        <dsp:cNvPr id="0" name=""/>
        <dsp:cNvSpPr/>
      </dsp:nvSpPr>
      <dsp:spPr>
        <a:xfrm>
          <a:off x="8101348" y="1179355"/>
          <a:ext cx="289113" cy="739817"/>
        </a:xfrm>
        <a:custGeom>
          <a:avLst/>
          <a:gdLst/>
          <a:ahLst/>
          <a:cxnLst/>
          <a:rect l="0" t="0" r="0" b="0"/>
          <a:pathLst>
            <a:path>
              <a:moveTo>
                <a:pt x="0" y="0"/>
              </a:moveTo>
              <a:lnTo>
                <a:pt x="0" y="739817"/>
              </a:lnTo>
              <a:lnTo>
                <a:pt x="289113" y="739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8F2182-8ADC-B747-9B35-BDBC4AFE1C92}">
      <dsp:nvSpPr>
        <dsp:cNvPr id="0" name=""/>
        <dsp:cNvSpPr/>
      </dsp:nvSpPr>
      <dsp:spPr>
        <a:xfrm>
          <a:off x="8390462" y="1373576"/>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暗号化デモ</a:t>
          </a:r>
          <a:endParaRPr kumimoji="1" lang="ja-JP" altLang="en-US" sz="1450" kern="1200">
            <a:latin typeface="Meiryo" panose="020B0604030504040204" pitchFamily="34" charset="-128"/>
            <a:ea typeface="Meiryo" panose="020B0604030504040204" pitchFamily="34" charset="-128"/>
          </a:endParaRPr>
        </a:p>
      </dsp:txBody>
      <dsp:txXfrm>
        <a:off x="8422422" y="1405536"/>
        <a:ext cx="2484541" cy="10272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C8F6E-BC29-2241-BA94-3BB6F64242D6}">
      <dsp:nvSpPr>
        <dsp:cNvPr id="0" name=""/>
        <dsp:cNvSpPr/>
      </dsp:nvSpPr>
      <dsp:spPr>
        <a:xfrm>
          <a:off x="35950" y="0"/>
          <a:ext cx="6781148" cy="7432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latin typeface="Meiryo" panose="020B0604030504040204" pitchFamily="34" charset="-128"/>
              <a:ea typeface="Meiryo" panose="020B0604030504040204" pitchFamily="34" charset="-128"/>
            </a:rPr>
            <a:t>高速化可能</a:t>
          </a:r>
          <a:endParaRPr kumimoji="1" lang="en-US" altLang="ja-JP" sz="2400" kern="1200" dirty="0">
            <a:latin typeface="Meiryo" panose="020B0604030504040204" pitchFamily="34" charset="-128"/>
            <a:ea typeface="Meiryo" panose="020B0604030504040204" pitchFamily="34" charset="-128"/>
          </a:endParaRPr>
        </a:p>
      </dsp:txBody>
      <dsp:txXfrm>
        <a:off x="72230" y="36280"/>
        <a:ext cx="6708588" cy="670644"/>
      </dsp:txXfrm>
    </dsp:sp>
    <dsp:sp modelId="{58035934-9FC2-834F-8DEF-86E2150DE17B}">
      <dsp:nvSpPr>
        <dsp:cNvPr id="0" name=""/>
        <dsp:cNvSpPr/>
      </dsp:nvSpPr>
      <dsp:spPr>
        <a:xfrm>
          <a:off x="0" y="757383"/>
          <a:ext cx="1222798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238"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1]</a:t>
          </a:r>
          <a:endParaRPr kumimoji="1" lang="ja-JP" altLang="en-US" sz="1800" kern="1200">
            <a:latin typeface="Meiryo" panose="020B0604030504040204" pitchFamily="34" charset="-128"/>
            <a:ea typeface="Meiryo" panose="020B0604030504040204" pitchFamily="34" charset="-128"/>
          </a:endParaRPr>
        </a:p>
      </dsp:txBody>
      <dsp:txXfrm>
        <a:off x="0" y="757383"/>
        <a:ext cx="12227980" cy="943920"/>
      </dsp:txXfrm>
    </dsp:sp>
    <dsp:sp modelId="{267CEEA2-24E4-7B49-8A05-FAFB1FE67BD9}">
      <dsp:nvSpPr>
        <dsp:cNvPr id="0" name=""/>
        <dsp:cNvSpPr/>
      </dsp:nvSpPr>
      <dsp:spPr>
        <a:xfrm>
          <a:off x="35950" y="1663452"/>
          <a:ext cx="6781148" cy="7432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latin typeface="Meiryo" panose="020B0604030504040204" pitchFamily="34" charset="-128"/>
              <a:ea typeface="Meiryo" panose="020B0604030504040204" pitchFamily="34" charset="-128"/>
            </a:rPr>
            <a:t>中身がシンプル</a:t>
          </a:r>
        </a:p>
      </dsp:txBody>
      <dsp:txXfrm>
        <a:off x="72230" y="1699732"/>
        <a:ext cx="6708588" cy="670644"/>
      </dsp:txXfrm>
    </dsp:sp>
    <dsp:sp modelId="{B359FB68-EFBA-BA4B-971D-6DCAAD47AB2C}">
      <dsp:nvSpPr>
        <dsp:cNvPr id="0" name=""/>
        <dsp:cNvSpPr/>
      </dsp:nvSpPr>
      <dsp:spPr>
        <a:xfrm>
          <a:off x="0" y="2444507"/>
          <a:ext cx="1222798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238"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2]</a:t>
          </a:r>
          <a:endParaRPr kumimoji="1" lang="ja-JP" altLang="en-US" sz="1800" kern="1200">
            <a:latin typeface="Meiryo" panose="020B0604030504040204" pitchFamily="34" charset="-128"/>
            <a:ea typeface="Meiryo" panose="020B0604030504040204" pitchFamily="34" charset="-128"/>
          </a:endParaRPr>
        </a:p>
      </dsp:txBody>
      <dsp:txXfrm>
        <a:off x="0" y="2444507"/>
        <a:ext cx="12227980" cy="943920"/>
      </dsp:txXfrm>
    </dsp:sp>
    <dsp:sp modelId="{AB86A8A2-A86A-4142-ADFB-1A131A92D011}">
      <dsp:nvSpPr>
        <dsp:cNvPr id="0" name=""/>
        <dsp:cNvSpPr/>
      </dsp:nvSpPr>
      <dsp:spPr>
        <a:xfrm>
          <a:off x="35950" y="3350576"/>
          <a:ext cx="6781148" cy="7432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latin typeface="Meiryo" panose="020B0604030504040204" pitchFamily="34" charset="-128"/>
              <a:ea typeface="Meiryo" panose="020B0604030504040204" pitchFamily="34" charset="-128"/>
            </a:rPr>
            <a:t>物理でも暗号化できる</a:t>
          </a:r>
        </a:p>
      </dsp:txBody>
      <dsp:txXfrm>
        <a:off x="72230" y="3386856"/>
        <a:ext cx="6708588" cy="670644"/>
      </dsp:txXfrm>
    </dsp:sp>
    <dsp:sp modelId="{82BB00C8-45C0-B548-8E0D-78E3AF1E0556}">
      <dsp:nvSpPr>
        <dsp:cNvPr id="0" name=""/>
        <dsp:cNvSpPr/>
      </dsp:nvSpPr>
      <dsp:spPr>
        <a:xfrm>
          <a:off x="0" y="4131631"/>
          <a:ext cx="1222798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238"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3]</a:t>
          </a:r>
          <a:endParaRPr kumimoji="1" lang="ja-JP" altLang="en-US" sz="1800" kern="1200">
            <a:latin typeface="Meiryo" panose="020B0604030504040204" pitchFamily="34" charset="-128"/>
            <a:ea typeface="Meiryo" panose="020B0604030504040204" pitchFamily="34" charset="-128"/>
          </a:endParaRPr>
        </a:p>
      </dsp:txBody>
      <dsp:txXfrm>
        <a:off x="0" y="4131631"/>
        <a:ext cx="12227980" cy="9439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4FCAC-4F02-7F45-8F38-D1147EC88AAD}" type="datetimeFigureOut">
              <a:rPr kumimoji="1" lang="ja-JP" altLang="en-US" smtClean="0"/>
              <a:t>2019/8/14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7EDEB-5FB8-2647-AEC5-40F185C998E7}" type="slidenum">
              <a:rPr kumimoji="1" lang="ja-JP" altLang="en-US" smtClean="0"/>
              <a:t>‹#›</a:t>
            </a:fld>
            <a:endParaRPr kumimoji="1" lang="ja-JP" altLang="en-US"/>
          </a:p>
        </p:txBody>
      </p:sp>
    </p:spTree>
    <p:extLst>
      <p:ext uri="{BB962C8B-B14F-4D97-AF65-F5344CB8AC3E}">
        <p14:creationId xmlns:p14="http://schemas.microsoft.com/office/powerpoint/2010/main" val="28530936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94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370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75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060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8004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8297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4760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848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64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906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4826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392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40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平文はアルファベットを想定しているため，アルファベットの出現率が高い＆</a:t>
            </a:r>
            <a:r>
              <a:rPr lang="en-US" altLang="ja-JP" dirty="0"/>
              <a:t>2</a:t>
            </a:r>
            <a:r>
              <a:rPr lang="ja-JP" altLang="en-US"/>
              <a:t>文字で多くの数を表せることから</a:t>
            </a:r>
            <a:r>
              <a:rPr lang="en-US" altLang="ja-JP" dirty="0"/>
              <a:t>62</a:t>
            </a:r>
            <a:r>
              <a:rPr lang="ja-JP" altLang="en-US"/>
              <a:t>進数を使用</a:t>
            </a:r>
            <a:endParaRPr dirty="0"/>
          </a:p>
        </p:txBody>
      </p:sp>
    </p:spTree>
    <p:extLst>
      <p:ext uri="{BB962C8B-B14F-4D97-AF65-F5344CB8AC3E}">
        <p14:creationId xmlns:p14="http://schemas.microsoft.com/office/powerpoint/2010/main" val="1727181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464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00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9510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173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0660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56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137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305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121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762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47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852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89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「バイナリでも同じような方法で暗号化可能ですが，今回はアルファベットを想定しております」</a:t>
            </a:r>
            <a:endParaRPr lang="en-US" altLang="ja-JP" dirty="0"/>
          </a:p>
        </p:txBody>
      </p:sp>
    </p:spTree>
    <p:extLst>
      <p:ext uri="{BB962C8B-B14F-4D97-AF65-F5344CB8AC3E}">
        <p14:creationId xmlns:p14="http://schemas.microsoft.com/office/powerpoint/2010/main" val="61650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CF22B-B15F-6441-9F49-9AC370379FD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2FD360E-45C7-B641-9681-DBAEDDA83E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D199B4-73CF-CA48-86C8-2D6299AD01F4}"/>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974F802C-956B-8A41-87BB-E136368F1A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9B2E3D-4BA1-DA46-A071-38A9BCD6472D}"/>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345221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906D-8EA6-D54C-86D0-30E6C29FD60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EC650C-ED0D-7C4C-9A09-0899E7CFB3C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489366-C5EA-2D45-9431-A8B6B2030E4A}"/>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3126CFB3-E0EC-704A-82F3-1A10EC992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11B09B-522B-8343-9F85-687BD2A8444A}"/>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49705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98060F3-FCFB-C24D-B190-B6E067175BA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864D5C-0511-8D45-A18E-686DAE11966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6D9563-ACC9-B847-9A57-6B5EFFA0D020}"/>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F3130178-3E58-5142-AF44-6192F6E7A3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E0CB53-971F-4F4A-AB2C-4B92E4F4D36A}"/>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616333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0059311" y="877033"/>
            <a:ext cx="1732400" cy="577200"/>
          </a:xfrm>
          <a:prstGeom prst="triangle">
            <a:avLst>
              <a:gd name="adj" fmla="val 32425"/>
            </a:avLst>
          </a:prstGeom>
          <a:solidFill>
            <a:srgbClr val="2632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11" name="Google Shape;11;p2"/>
          <p:cNvGrpSpPr/>
          <p:nvPr/>
        </p:nvGrpSpPr>
        <p:grpSpPr>
          <a:xfrm>
            <a:off x="1" y="-9451"/>
            <a:ext cx="11548531" cy="6867451"/>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4" name="Google Shape;14;p2"/>
          <p:cNvGrpSpPr/>
          <p:nvPr/>
        </p:nvGrpSpPr>
        <p:grpSpPr>
          <a:xfrm rot="10800000" flipH="1">
            <a:off x="3" y="1454351"/>
            <a:ext cx="11796669" cy="3949300"/>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7" name="Google Shape;17;p2"/>
          <p:cNvGrpSpPr/>
          <p:nvPr/>
        </p:nvGrpSpPr>
        <p:grpSpPr>
          <a:xfrm>
            <a:off x="4902983" y="5704465"/>
            <a:ext cx="7307772" cy="577328"/>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sp>
        <p:nvSpPr>
          <p:cNvPr id="22" name="Google Shape;22;p2"/>
          <p:cNvSpPr txBox="1">
            <a:spLocks noGrp="1"/>
          </p:cNvSpPr>
          <p:nvPr>
            <p:ph type="ctrTitle"/>
          </p:nvPr>
        </p:nvSpPr>
        <p:spPr>
          <a:xfrm>
            <a:off x="914400" y="1454333"/>
            <a:ext cx="7157200" cy="394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2764079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6" y="54"/>
            <a:ext cx="9429907" cy="1769753"/>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grpSp>
        <p:nvGrpSpPr>
          <p:cNvPr id="90" name="Google Shape;90;p6"/>
          <p:cNvGrpSpPr/>
          <p:nvPr/>
        </p:nvGrpSpPr>
        <p:grpSpPr>
          <a:xfrm>
            <a:off x="9262456" y="5963632"/>
            <a:ext cx="2937107" cy="894393"/>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sp>
        <p:nvSpPr>
          <p:cNvPr id="98" name="Google Shape;98;p6"/>
          <p:cNvSpPr txBox="1">
            <a:spLocks noGrp="1"/>
          </p:cNvSpPr>
          <p:nvPr>
            <p:ph type="title"/>
          </p:nvPr>
        </p:nvSpPr>
        <p:spPr>
          <a:xfrm>
            <a:off x="1085700" y="523433"/>
            <a:ext cx="70112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1085700" y="2050651"/>
            <a:ext cx="4504400" cy="3632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1333"/>
              </a:spcBef>
              <a:spcAft>
                <a:spcPts val="0"/>
              </a:spcAft>
              <a:buSzPts val="2000"/>
              <a:buChar char="▻"/>
              <a:defRPr sz="2667"/>
            </a:lvl2pPr>
            <a:lvl3pPr marL="1828754" lvl="2" indent="-474121">
              <a:spcBef>
                <a:spcPts val="1333"/>
              </a:spcBef>
              <a:spcAft>
                <a:spcPts val="0"/>
              </a:spcAft>
              <a:buSzPts val="2000"/>
              <a:buChar char="▻"/>
              <a:defRPr sz="2667"/>
            </a:lvl3pPr>
            <a:lvl4pPr marL="2438339" lvl="3" indent="-474121">
              <a:spcBef>
                <a:spcPts val="1333"/>
              </a:spcBef>
              <a:spcAft>
                <a:spcPts val="0"/>
              </a:spcAft>
              <a:buSzPts val="2000"/>
              <a:buChar char="▻"/>
              <a:defRPr sz="2667"/>
            </a:lvl4pPr>
            <a:lvl5pPr marL="3047924" lvl="4" indent="-474121">
              <a:spcBef>
                <a:spcPts val="1333"/>
              </a:spcBef>
              <a:spcAft>
                <a:spcPts val="0"/>
              </a:spcAft>
              <a:buSzPts val="2000"/>
              <a:buChar char="▻"/>
              <a:defRPr sz="2667"/>
            </a:lvl5pPr>
            <a:lvl6pPr marL="3657509" lvl="5" indent="-474121">
              <a:spcBef>
                <a:spcPts val="1333"/>
              </a:spcBef>
              <a:spcAft>
                <a:spcPts val="0"/>
              </a:spcAft>
              <a:buSzPts val="2000"/>
              <a:buChar char="▻"/>
              <a:defRPr sz="2667"/>
            </a:lvl6pPr>
            <a:lvl7pPr marL="4267093" lvl="6" indent="-474121">
              <a:spcBef>
                <a:spcPts val="1333"/>
              </a:spcBef>
              <a:spcAft>
                <a:spcPts val="0"/>
              </a:spcAft>
              <a:buSzPts val="2000"/>
              <a:buChar char="▻"/>
              <a:defRPr sz="2667"/>
            </a:lvl7pPr>
            <a:lvl8pPr marL="4876678" lvl="7" indent="-474121">
              <a:spcBef>
                <a:spcPts val="1333"/>
              </a:spcBef>
              <a:spcAft>
                <a:spcPts val="0"/>
              </a:spcAft>
              <a:buSzPts val="2000"/>
              <a:buChar char="▻"/>
              <a:defRPr sz="2667"/>
            </a:lvl8pPr>
            <a:lvl9pPr marL="5486263" lvl="8" indent="-474121">
              <a:spcBef>
                <a:spcPts val="1333"/>
              </a:spcBef>
              <a:spcAft>
                <a:spcPts val="1333"/>
              </a:spcAft>
              <a:buSzPts val="2000"/>
              <a:buChar char="▻"/>
              <a:defRPr sz="2667"/>
            </a:lvl9pPr>
          </a:lstStyle>
          <a:p>
            <a:endParaRPr/>
          </a:p>
        </p:txBody>
      </p:sp>
      <p:sp>
        <p:nvSpPr>
          <p:cNvPr id="100" name="Google Shape;100;p6"/>
          <p:cNvSpPr txBox="1">
            <a:spLocks noGrp="1"/>
          </p:cNvSpPr>
          <p:nvPr>
            <p:ph type="body" idx="2"/>
          </p:nvPr>
        </p:nvSpPr>
        <p:spPr>
          <a:xfrm>
            <a:off x="5861497" y="2050651"/>
            <a:ext cx="4504400" cy="3632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1333"/>
              </a:spcBef>
              <a:spcAft>
                <a:spcPts val="0"/>
              </a:spcAft>
              <a:buSzPts val="2000"/>
              <a:buChar char="▻"/>
              <a:defRPr sz="2667"/>
            </a:lvl2pPr>
            <a:lvl3pPr marL="1828754" lvl="2" indent="-474121">
              <a:spcBef>
                <a:spcPts val="1333"/>
              </a:spcBef>
              <a:spcAft>
                <a:spcPts val="0"/>
              </a:spcAft>
              <a:buSzPts val="2000"/>
              <a:buChar char="▻"/>
              <a:defRPr sz="2667"/>
            </a:lvl3pPr>
            <a:lvl4pPr marL="2438339" lvl="3" indent="-474121">
              <a:spcBef>
                <a:spcPts val="1333"/>
              </a:spcBef>
              <a:spcAft>
                <a:spcPts val="0"/>
              </a:spcAft>
              <a:buSzPts val="2000"/>
              <a:buChar char="▻"/>
              <a:defRPr sz="2667"/>
            </a:lvl4pPr>
            <a:lvl5pPr marL="3047924" lvl="4" indent="-474121">
              <a:spcBef>
                <a:spcPts val="1333"/>
              </a:spcBef>
              <a:spcAft>
                <a:spcPts val="0"/>
              </a:spcAft>
              <a:buSzPts val="2000"/>
              <a:buChar char="▻"/>
              <a:defRPr sz="2667"/>
            </a:lvl5pPr>
            <a:lvl6pPr marL="3657509" lvl="5" indent="-474121">
              <a:spcBef>
                <a:spcPts val="1333"/>
              </a:spcBef>
              <a:spcAft>
                <a:spcPts val="0"/>
              </a:spcAft>
              <a:buSzPts val="2000"/>
              <a:buChar char="▻"/>
              <a:defRPr sz="2667"/>
            </a:lvl6pPr>
            <a:lvl7pPr marL="4267093" lvl="6" indent="-474121">
              <a:spcBef>
                <a:spcPts val="1333"/>
              </a:spcBef>
              <a:spcAft>
                <a:spcPts val="0"/>
              </a:spcAft>
              <a:buSzPts val="2000"/>
              <a:buChar char="▻"/>
              <a:defRPr sz="2667"/>
            </a:lvl7pPr>
            <a:lvl8pPr marL="4876678" lvl="7" indent="-474121">
              <a:spcBef>
                <a:spcPts val="1333"/>
              </a:spcBef>
              <a:spcAft>
                <a:spcPts val="0"/>
              </a:spcAft>
              <a:buSzPts val="2000"/>
              <a:buChar char="▻"/>
              <a:defRPr sz="2667"/>
            </a:lvl8pPr>
            <a:lvl9pPr marL="5486263" lvl="8" indent="-474121">
              <a:spcBef>
                <a:spcPts val="1333"/>
              </a:spcBef>
              <a:spcAft>
                <a:spcPts val="1333"/>
              </a:spcAft>
              <a:buSzPts val="2000"/>
              <a:buChar char="▻"/>
              <a:defRPr sz="2667"/>
            </a:lvl9pPr>
          </a:lstStyle>
          <a:p>
            <a:endParaRPr/>
          </a:p>
        </p:txBody>
      </p:sp>
      <p:sp>
        <p:nvSpPr>
          <p:cNvPr id="101" name="Google Shape;101;p6"/>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2586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24" name="Google Shape;24;p3"/>
          <p:cNvSpPr/>
          <p:nvPr/>
        </p:nvSpPr>
        <p:spPr>
          <a:xfrm>
            <a:off x="7596285" y="3514025"/>
            <a:ext cx="1185600" cy="395200"/>
          </a:xfrm>
          <a:prstGeom prst="triangle">
            <a:avLst>
              <a:gd name="adj" fmla="val 32425"/>
            </a:avLst>
          </a:prstGeom>
          <a:solidFill>
            <a:srgbClr val="2632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25" name="Google Shape;25;p3"/>
          <p:cNvGrpSpPr/>
          <p:nvPr/>
        </p:nvGrpSpPr>
        <p:grpSpPr>
          <a:xfrm>
            <a:off x="0" y="-9451"/>
            <a:ext cx="11548531" cy="6867451"/>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28" name="Google Shape;28;p3"/>
          <p:cNvGrpSpPr/>
          <p:nvPr/>
        </p:nvGrpSpPr>
        <p:grpSpPr>
          <a:xfrm rot="10800000" flipH="1">
            <a:off x="-2" y="3899768"/>
            <a:ext cx="8785449" cy="2703024"/>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31" name="Google Shape;31;p3"/>
          <p:cNvGrpSpPr/>
          <p:nvPr/>
        </p:nvGrpSpPr>
        <p:grpSpPr>
          <a:xfrm>
            <a:off x="9262456" y="5963632"/>
            <a:ext cx="2937107" cy="894393"/>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sp>
        <p:nvSpPr>
          <p:cNvPr id="39" name="Google Shape;39;p3"/>
          <p:cNvSpPr txBox="1">
            <a:spLocks noGrp="1"/>
          </p:cNvSpPr>
          <p:nvPr>
            <p:ph type="ctrTitle"/>
          </p:nvPr>
        </p:nvSpPr>
        <p:spPr>
          <a:xfrm>
            <a:off x="618033" y="3828197"/>
            <a:ext cx="5459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0" name="Google Shape;40;p3"/>
          <p:cNvSpPr txBox="1">
            <a:spLocks noGrp="1"/>
          </p:cNvSpPr>
          <p:nvPr>
            <p:ph type="subTitle" idx="1"/>
          </p:nvPr>
        </p:nvSpPr>
        <p:spPr>
          <a:xfrm>
            <a:off x="618033" y="5300599"/>
            <a:ext cx="5459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9800"/>
              </a:buClr>
              <a:buSzPts val="2000"/>
              <a:buNone/>
              <a:defRPr sz="2667">
                <a:solidFill>
                  <a:srgbClr val="FF9800"/>
                </a:solidFill>
              </a:defRPr>
            </a:lvl1pPr>
            <a:lvl2pPr lvl="1" rtl="0">
              <a:spcBef>
                <a:spcPts val="1333"/>
              </a:spcBef>
              <a:spcAft>
                <a:spcPts val="0"/>
              </a:spcAft>
              <a:buClr>
                <a:srgbClr val="FF9800"/>
              </a:buClr>
              <a:buSzPts val="2000"/>
              <a:buNone/>
              <a:defRPr sz="2667">
                <a:solidFill>
                  <a:srgbClr val="FF9800"/>
                </a:solidFill>
              </a:defRPr>
            </a:lvl2pPr>
            <a:lvl3pPr lvl="2" rtl="0">
              <a:spcBef>
                <a:spcPts val="1333"/>
              </a:spcBef>
              <a:spcAft>
                <a:spcPts val="0"/>
              </a:spcAft>
              <a:buClr>
                <a:srgbClr val="FF9800"/>
              </a:buClr>
              <a:buSzPts val="2000"/>
              <a:buNone/>
              <a:defRPr sz="2667">
                <a:solidFill>
                  <a:srgbClr val="FF9800"/>
                </a:solidFill>
              </a:defRPr>
            </a:lvl3pPr>
            <a:lvl4pPr lvl="3" rtl="0">
              <a:spcBef>
                <a:spcPts val="1333"/>
              </a:spcBef>
              <a:spcAft>
                <a:spcPts val="0"/>
              </a:spcAft>
              <a:buClr>
                <a:srgbClr val="FF9800"/>
              </a:buClr>
              <a:buSzPts val="2000"/>
              <a:buNone/>
              <a:defRPr sz="2667">
                <a:solidFill>
                  <a:srgbClr val="FF9800"/>
                </a:solidFill>
              </a:defRPr>
            </a:lvl4pPr>
            <a:lvl5pPr lvl="4" rtl="0">
              <a:spcBef>
                <a:spcPts val="1333"/>
              </a:spcBef>
              <a:spcAft>
                <a:spcPts val="0"/>
              </a:spcAft>
              <a:buClr>
                <a:srgbClr val="FF9800"/>
              </a:buClr>
              <a:buSzPts val="2000"/>
              <a:buNone/>
              <a:defRPr sz="2667">
                <a:solidFill>
                  <a:srgbClr val="FF9800"/>
                </a:solidFill>
              </a:defRPr>
            </a:lvl5pPr>
            <a:lvl6pPr lvl="5" rtl="0">
              <a:spcBef>
                <a:spcPts val="1333"/>
              </a:spcBef>
              <a:spcAft>
                <a:spcPts val="0"/>
              </a:spcAft>
              <a:buClr>
                <a:srgbClr val="FF9800"/>
              </a:buClr>
              <a:buSzPts val="2000"/>
              <a:buNone/>
              <a:defRPr sz="2667">
                <a:solidFill>
                  <a:srgbClr val="FF9800"/>
                </a:solidFill>
              </a:defRPr>
            </a:lvl6pPr>
            <a:lvl7pPr lvl="6" rtl="0">
              <a:spcBef>
                <a:spcPts val="1333"/>
              </a:spcBef>
              <a:spcAft>
                <a:spcPts val="0"/>
              </a:spcAft>
              <a:buClr>
                <a:srgbClr val="FF9800"/>
              </a:buClr>
              <a:buSzPts val="2000"/>
              <a:buNone/>
              <a:defRPr sz="2667">
                <a:solidFill>
                  <a:srgbClr val="FF9800"/>
                </a:solidFill>
              </a:defRPr>
            </a:lvl7pPr>
            <a:lvl8pPr lvl="7" rtl="0">
              <a:spcBef>
                <a:spcPts val="1333"/>
              </a:spcBef>
              <a:spcAft>
                <a:spcPts val="0"/>
              </a:spcAft>
              <a:buClr>
                <a:srgbClr val="FF9800"/>
              </a:buClr>
              <a:buSzPts val="2000"/>
              <a:buNone/>
              <a:defRPr sz="2667">
                <a:solidFill>
                  <a:srgbClr val="FF9800"/>
                </a:solidFill>
              </a:defRPr>
            </a:lvl8pPr>
            <a:lvl9pPr lvl="8" rtl="0">
              <a:spcBef>
                <a:spcPts val="1333"/>
              </a:spcBef>
              <a:spcAft>
                <a:spcPts val="1333"/>
              </a:spcAft>
              <a:buClr>
                <a:srgbClr val="FF9800"/>
              </a:buClr>
              <a:buSzPts val="2000"/>
              <a:buNone/>
              <a:defRPr sz="2667">
                <a:solidFill>
                  <a:srgbClr val="FF9800"/>
                </a:solidFill>
              </a:defRPr>
            </a:lvl9pPr>
          </a:lstStyle>
          <a:p>
            <a:endParaRPr/>
          </a:p>
        </p:txBody>
      </p:sp>
      <p:sp>
        <p:nvSpPr>
          <p:cNvPr id="41" name="Google Shape;41;p3"/>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548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3AA29-4289-7847-BD35-39131D8751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D1A510-07E0-814B-ACB3-25948B20E33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40DF870-4846-8845-97D9-95434B89194F}"/>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D66B0A81-63EF-1949-A2DD-68DF87270D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D5ECE9-8981-FE47-B898-508C64D2FC05}"/>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80298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3403D7-107B-E041-8680-4399F500A4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B1B1FF-11AB-E942-9662-FF21C2C26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C3BB21D-369D-D14E-878D-37E6CCDFAB3D}"/>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A60D320B-0081-3041-91B2-615B644D8E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F72AFF-6810-4745-A2E9-945418DA0E35}"/>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110029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3F266-F4F1-AA42-BADF-0B08B30A5AB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B2228D-70B4-A941-BC06-5D4F06DCC01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77B5B92-2BFE-C146-9752-C22A7984A1A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37ABA5A-BE19-CB41-AB36-61941E1F7528}"/>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46370716-C5ED-A94F-9A86-520E3608C2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080A600-F3B8-0D46-B2FE-2B2F4DDBA1C3}"/>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54512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3660EF-315A-8748-B23B-1369E24A86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CC00F7F-0A12-5C4B-A0B1-30CE891F6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E52C121-1BAE-7C42-AD7D-6EB533C8463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40CF0BD-2F86-264B-B339-D7E53BF69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8D9586-67EC-4E41-A544-A30B575E385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CA90EC-5443-4643-9153-ED059E41074C}"/>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8" name="フッター プレースホルダー 7">
            <a:extLst>
              <a:ext uri="{FF2B5EF4-FFF2-40B4-BE49-F238E27FC236}">
                <a16:creationId xmlns:a16="http://schemas.microsoft.com/office/drawing/2014/main" id="{E0C0C5E6-CB21-F74B-B3FE-E07263F8D94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1CC42A9-CDC2-4844-A99F-BBBD7BF044C9}"/>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350718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1736C-C2FF-0A42-B615-0F4963126A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A94802-69B7-D042-B21C-4C3DC59ABAC1}"/>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4" name="フッター プレースホルダー 3">
            <a:extLst>
              <a:ext uri="{FF2B5EF4-FFF2-40B4-BE49-F238E27FC236}">
                <a16:creationId xmlns:a16="http://schemas.microsoft.com/office/drawing/2014/main" id="{FB56A720-9133-E54D-9616-F734092BBB7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6FA1FFB-37CD-154C-B957-FDBD99E0E040}"/>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075423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0BC9EA-F9EF-084A-96F9-FCFA38AAF342}"/>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3" name="フッター プレースホルダー 2">
            <a:extLst>
              <a:ext uri="{FF2B5EF4-FFF2-40B4-BE49-F238E27FC236}">
                <a16:creationId xmlns:a16="http://schemas.microsoft.com/office/drawing/2014/main" id="{2427556F-1145-E447-80B6-5D489FB44AF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4EABDF1-640A-654D-9214-EF76AD4A66D8}"/>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03958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B84312-0AF3-5846-8C29-2B857BBA75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026BC3D-5E2B-BE43-98E5-A02BE46562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3F5CEC8-37AA-2340-A393-A9F1B900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28C969-14F7-1146-B8FF-51E4D44B2B59}"/>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A3F52C77-B2F2-AB41-8902-C19A979F4A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9731BD-8428-3D47-BFE5-72C3E768489B}"/>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990432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4A5804-749F-164B-9BB7-F41712719D9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924BBC3-29C5-A14B-AC12-9D92B2DEF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54CD2AC-BC4A-9748-90C9-4F0E74736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9B3021-6571-2148-A4AE-A6563970A55E}"/>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457C7745-7DAF-C648-86B8-F2E8727F9A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924C11-6A38-C348-9C36-EAEDE80047C5}"/>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05764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1BAA7F5-7C7C-444A-9167-88CCC43EA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2F45EB-B10A-104C-BE4A-27976DEE32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672100-7AA9-AC4C-9AD2-47F038FD0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8741616A-0876-7F49-B354-ED2AC8E5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D5E277E-FEB0-4C40-A157-5642E3B1C6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409436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914400" y="1454333"/>
            <a:ext cx="7157200" cy="3949200"/>
          </a:xfrm>
          <a:prstGeom prst="rect">
            <a:avLst/>
          </a:prstGeom>
        </p:spPr>
        <p:txBody>
          <a:bodyPr spcFirstLastPara="1" vert="horz" wrap="square" lIns="121900" tIns="121900" rIns="121900" bIns="121900" rtlCol="0" anchor="ctr" anchorCtr="0">
            <a:noAutofit/>
          </a:bodyPr>
          <a:lstStyle/>
          <a:p>
            <a:r>
              <a:rPr lang="ja-JP" altLang="en-US" sz="6000">
                <a:solidFill>
                  <a:schemeClr val="bg1"/>
                </a:solidFill>
                <a:latin typeface="Meiryo" panose="020B0604030504040204" pitchFamily="34" charset="-128"/>
                <a:ea typeface="Meiryo" panose="020B0604030504040204" pitchFamily="34" charset="-128"/>
              </a:rPr>
              <a:t>新規暗号の提案</a:t>
            </a:r>
            <a:br>
              <a:rPr lang="en-US" altLang="ja-JP" sz="4800" dirty="0">
                <a:solidFill>
                  <a:schemeClr val="bg1"/>
                </a:solidFill>
                <a:latin typeface="Meiryo" panose="020B0604030504040204" pitchFamily="34" charset="-128"/>
                <a:ea typeface="Meiryo" panose="020B0604030504040204" pitchFamily="34" charset="-128"/>
              </a:rPr>
            </a:br>
            <a:r>
              <a:rPr lang="en-US" altLang="ja-JP" sz="5400" dirty="0">
                <a:solidFill>
                  <a:schemeClr val="bg1"/>
                </a:solidFill>
                <a:latin typeface="Meiryo" panose="020B0604030504040204" pitchFamily="34" charset="-128"/>
                <a:ea typeface="Meiryo" panose="020B0604030504040204" pitchFamily="34" charset="-128"/>
              </a:rPr>
              <a:t>-</a:t>
            </a:r>
            <a:r>
              <a:rPr lang="en" altLang="ja-JP" sz="5400" dirty="0">
                <a:solidFill>
                  <a:schemeClr val="bg1"/>
                </a:solidFill>
                <a:latin typeface="Meiryo" panose="020B0604030504040204" pitchFamily="34" charset="-128"/>
                <a:ea typeface="Meiryo" panose="020B0604030504040204" pitchFamily="34" charset="-128"/>
                <a:cs typeface="Segoe UI Emoji" panose="020F0502020204030204" pitchFamily="34" charset="0"/>
              </a:rPr>
              <a:t>cubing</a:t>
            </a:r>
            <a:r>
              <a:rPr lang="ja-JP" altLang="en-US" sz="5400">
                <a:solidFill>
                  <a:schemeClr val="bg1"/>
                </a:solidFill>
                <a:latin typeface="Meiryo" panose="020B0604030504040204" pitchFamily="34" charset="-128"/>
                <a:ea typeface="Meiryo" panose="020B0604030504040204" pitchFamily="34" charset="-128"/>
              </a:rPr>
              <a:t>暗号</a:t>
            </a:r>
            <a:r>
              <a:rPr lang="en-US" altLang="ja-JP" sz="5400" dirty="0">
                <a:solidFill>
                  <a:schemeClr val="bg1"/>
                </a:solidFill>
                <a:latin typeface="Meiryo" panose="020B0604030504040204" pitchFamily="34" charset="-128"/>
                <a:ea typeface="Meiryo" panose="020B0604030504040204" pitchFamily="34" charset="-128"/>
              </a:rPr>
              <a:t>-</a:t>
            </a:r>
            <a:endParaRPr sz="4800" dirty="0">
              <a:solidFill>
                <a:schemeClr val="bg1"/>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E4B823CE-E3B3-8D40-8B9D-A4FB343B9C07}"/>
              </a:ext>
            </a:extLst>
          </p:cNvPr>
          <p:cNvSpPr txBox="1"/>
          <p:nvPr/>
        </p:nvSpPr>
        <p:spPr>
          <a:xfrm>
            <a:off x="8619893" y="4792438"/>
            <a:ext cx="3694771" cy="954107"/>
          </a:xfrm>
          <a:prstGeom prst="rect">
            <a:avLst/>
          </a:prstGeom>
          <a:noFill/>
        </p:spPr>
        <p:txBody>
          <a:bodyPr wrap="square" rtlCol="0">
            <a:spAutoFit/>
          </a:bodyPr>
          <a:lstStyle/>
          <a:p>
            <a:r>
              <a:rPr lang="ja-JP" altLang="en-US" sz="2800">
                <a:latin typeface="Meiryo" panose="020B0604030504040204" pitchFamily="34" charset="-128"/>
                <a:ea typeface="Meiryo" panose="020B0604030504040204" pitchFamily="34" charset="-128"/>
              </a:rPr>
              <a:t>集中開発コース</a:t>
            </a:r>
            <a:endParaRPr lang="en-US" altLang="ja-JP" sz="2800" dirty="0">
              <a:latin typeface="Meiryo" panose="020B0604030504040204" pitchFamily="34" charset="-128"/>
              <a:ea typeface="Meiryo" panose="020B0604030504040204" pitchFamily="34" charset="-128"/>
            </a:endParaRPr>
          </a:p>
          <a:p>
            <a:r>
              <a:rPr lang="en" altLang="ja-JP" sz="2800" dirty="0">
                <a:latin typeface="Meiryo" panose="020B0604030504040204" pitchFamily="34" charset="-128"/>
                <a:ea typeface="Meiryo" panose="020B0604030504040204" pitchFamily="34" charset="-128"/>
              </a:rPr>
              <a:t>X-II </a:t>
            </a:r>
            <a:r>
              <a:rPr lang="ja-JP" altLang="en-US" sz="2800">
                <a:latin typeface="Meiryo" panose="020B0604030504040204" pitchFamily="34" charset="-128"/>
                <a:ea typeface="Meiryo" panose="020B0604030504040204" pitchFamily="34" charset="-128"/>
              </a:rPr>
              <a:t>暗号化通信ゼミ</a:t>
            </a:r>
            <a:endParaRPr lang="en-US" altLang="ja-JP" sz="2800" dirty="0">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86A4DE25-AB5F-DF43-A09C-08BD02D51B99}"/>
              </a:ext>
            </a:extLst>
          </p:cNvPr>
          <p:cNvSpPr txBox="1"/>
          <p:nvPr/>
        </p:nvSpPr>
        <p:spPr>
          <a:xfrm>
            <a:off x="8619893" y="6194450"/>
            <a:ext cx="2598235" cy="707886"/>
          </a:xfrm>
          <a:prstGeom prst="rect">
            <a:avLst/>
          </a:prstGeom>
          <a:noFill/>
        </p:spPr>
        <p:txBody>
          <a:bodyPr wrap="square" rtlCol="0">
            <a:spAutoFit/>
          </a:bodyPr>
          <a:lstStyle/>
          <a:p>
            <a:pPr lvl="0"/>
            <a:r>
              <a:rPr lang="ja-JP" altLang="en-US" sz="4000">
                <a:solidFill>
                  <a:prstClr val="black"/>
                </a:solidFill>
                <a:latin typeface="Meiryo" panose="020B0604030504040204" pitchFamily="34" charset="-128"/>
                <a:ea typeface="Meiryo" panose="020B0604030504040204" pitchFamily="34" charset="-128"/>
              </a:rPr>
              <a:t>石川琉聖</a:t>
            </a:r>
          </a:p>
        </p:txBody>
      </p:sp>
    </p:spTree>
    <p:extLst>
      <p:ext uri="{BB962C8B-B14F-4D97-AF65-F5344CB8AC3E}">
        <p14:creationId xmlns:p14="http://schemas.microsoft.com/office/powerpoint/2010/main" val="32741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暗号の暗号化手順２</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10</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1"/>
            <a:ext cx="10536901"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２．平文を９文字ごとに区切り，各文字列内の文字を，</a:t>
            </a:r>
            <a:endParaRPr lang="en-US" altLang="ja-JP" sz="2400" dirty="0">
              <a:latin typeface="Meiryo" panose="020B0604030504040204" pitchFamily="34" charset="-128"/>
              <a:ea typeface="Meiryo" panose="020B0604030504040204" pitchFamily="34" charset="-128"/>
            </a:endParaRPr>
          </a:p>
          <a:p>
            <a:r>
              <a:rPr lang="en-US" altLang="ja-JP" sz="2400" dirty="0">
                <a:latin typeface="Meiryo" panose="020B0604030504040204" pitchFamily="34" charset="-128"/>
                <a:ea typeface="Meiryo" panose="020B0604030504040204" pitchFamily="34" charset="-128"/>
              </a:rPr>
              <a:t>ASCII</a:t>
            </a:r>
            <a:r>
              <a:rPr lang="ja-JP" altLang="en-US" sz="2400">
                <a:latin typeface="Meiryo" panose="020B0604030504040204" pitchFamily="34" charset="-128"/>
                <a:ea typeface="Meiryo" panose="020B0604030504040204" pitchFamily="34" charset="-128"/>
              </a:rPr>
              <a:t>コードに従って足し算する．</a:t>
            </a:r>
            <a:r>
              <a:rPr lang="en-US" altLang="ja-JP" sz="2400" dirty="0">
                <a:latin typeface="Meiryo" panose="020B0604030504040204" pitchFamily="34" charset="-128"/>
                <a:ea typeface="Meiryo" panose="020B0604030504040204" pitchFamily="34" charset="-128"/>
              </a:rPr>
              <a:t>(‘a’=97, ’b’=98, ’c’=99, …)</a:t>
            </a:r>
            <a:endParaRPr lang="ja-JP" altLang="en-US" sz="2400">
              <a:latin typeface="Meiryo" panose="020B0604030504040204" pitchFamily="34" charset="-128"/>
              <a:ea typeface="Meiryo" panose="020B0604030504040204" pitchFamily="34" charset="-128"/>
            </a:endParaRPr>
          </a:p>
        </p:txBody>
      </p:sp>
      <p:sp>
        <p:nvSpPr>
          <p:cNvPr id="15" name="タイトル 1">
            <a:extLst>
              <a:ext uri="{FF2B5EF4-FFF2-40B4-BE49-F238E27FC236}">
                <a16:creationId xmlns:a16="http://schemas.microsoft.com/office/drawing/2014/main" id="{09482EF4-A3D5-7F47-8C68-4F3061C42516}"/>
              </a:ext>
            </a:extLst>
          </p:cNvPr>
          <p:cNvSpPr txBox="1">
            <a:spLocks/>
          </p:cNvSpPr>
          <p:nvPr/>
        </p:nvSpPr>
        <p:spPr>
          <a:xfrm>
            <a:off x="577755" y="2818170"/>
            <a:ext cx="2954291" cy="176741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latin typeface="Segoe UI Emoji" panose="020B0502040204020203" pitchFamily="34" charset="0"/>
                <a:ea typeface="Segoe UI Emoji" panose="020B0502040204020203" pitchFamily="34" charset="0"/>
              </a:rPr>
              <a:t>“</a:t>
            </a:r>
            <a:r>
              <a:rPr lang="en-US" altLang="ja-JP" sz="3200" dirty="0" err="1">
                <a:latin typeface="Meiryo" panose="020B0604030504040204" pitchFamily="34" charset="-128"/>
                <a:ea typeface="Meiryo" panose="020B0604030504040204" pitchFamily="34" charset="-128"/>
              </a:rPr>
              <a:t>abcdefghi</a:t>
            </a:r>
            <a:r>
              <a:rPr lang="en-US" altLang="ja-JP" sz="3200" dirty="0">
                <a:latin typeface="Segoe UI Emoji" panose="020B0502040204020203" pitchFamily="34" charset="0"/>
                <a:ea typeface="Segoe UI Emoji" panose="020B0502040204020203" pitchFamily="34" charset="0"/>
              </a:rPr>
              <a:t>“</a:t>
            </a:r>
            <a:endParaRPr lang="ja-JP" altLang="en-US" sz="3200" dirty="0">
              <a:latin typeface="Meiryo" panose="020B0604030504040204" pitchFamily="34" charset="-128"/>
              <a:ea typeface="Meiryo" panose="020B0604030504040204" pitchFamily="34" charset="-128"/>
            </a:endParaRPr>
          </a:p>
        </p:txBody>
      </p:sp>
      <p:sp>
        <p:nvSpPr>
          <p:cNvPr id="16" name="タイトル 1">
            <a:extLst>
              <a:ext uri="{FF2B5EF4-FFF2-40B4-BE49-F238E27FC236}">
                <a16:creationId xmlns:a16="http://schemas.microsoft.com/office/drawing/2014/main" id="{2DDE74C4-6EF0-8849-86EF-0EA01E7A464A}"/>
              </a:ext>
            </a:extLst>
          </p:cNvPr>
          <p:cNvSpPr txBox="1">
            <a:spLocks/>
          </p:cNvSpPr>
          <p:nvPr/>
        </p:nvSpPr>
        <p:spPr>
          <a:xfrm>
            <a:off x="2865623" y="2984815"/>
            <a:ext cx="6690268" cy="1434125"/>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 ‘a’+’b’+’c’+’d’+’e’+’f’+’g’+’h’+’</a:t>
            </a:r>
            <a:r>
              <a:rPr lang="en-US" altLang="ja-JP" sz="2400" dirty="0" err="1">
                <a:latin typeface="Meiryo" panose="020B0604030504040204" pitchFamily="34" charset="-128"/>
                <a:ea typeface="Meiryo" panose="020B0604030504040204" pitchFamily="34" charset="-128"/>
              </a:rPr>
              <a:t>i</a:t>
            </a:r>
            <a:r>
              <a:rPr lang="en-US" altLang="ja-JP" sz="2400" dirty="0">
                <a:latin typeface="Meiryo" panose="020B0604030504040204" pitchFamily="34" charset="-128"/>
                <a:ea typeface="Meiryo" panose="020B0604030504040204" pitchFamily="34" charset="-128"/>
              </a:rPr>
              <a:t>’ = 909</a:t>
            </a:r>
            <a:endParaRPr lang="ja-JP" altLang="en-US" sz="2400" dirty="0">
              <a:latin typeface="Meiryo" panose="020B0604030504040204" pitchFamily="34" charset="-128"/>
              <a:ea typeface="Meiryo" panose="020B0604030504040204" pitchFamily="34" charset="-128"/>
            </a:endParaRPr>
          </a:p>
        </p:txBody>
      </p:sp>
      <p:sp>
        <p:nvSpPr>
          <p:cNvPr id="18" name="タイトル 1">
            <a:extLst>
              <a:ext uri="{FF2B5EF4-FFF2-40B4-BE49-F238E27FC236}">
                <a16:creationId xmlns:a16="http://schemas.microsoft.com/office/drawing/2014/main" id="{DC3219BF-F157-534B-B18C-240C466E6A76}"/>
              </a:ext>
            </a:extLst>
          </p:cNvPr>
          <p:cNvSpPr txBox="1">
            <a:spLocks/>
          </p:cNvSpPr>
          <p:nvPr/>
        </p:nvSpPr>
        <p:spPr>
          <a:xfrm>
            <a:off x="638000" y="4138348"/>
            <a:ext cx="9253920" cy="1227769"/>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latin typeface="Meiryo" panose="020B0604030504040204" pitchFamily="34" charset="-128"/>
                <a:ea typeface="Meiryo" panose="020B0604030504040204" pitchFamily="34" charset="-128"/>
              </a:rPr>
              <a:t>これを</a:t>
            </a:r>
            <a:r>
              <a:rPr lang="en-US" altLang="ja-JP" sz="2400" dirty="0">
                <a:latin typeface="Meiryo" panose="020B0604030504040204" pitchFamily="34" charset="-128"/>
                <a:ea typeface="Meiryo" panose="020B0604030504040204" pitchFamily="34" charset="-128"/>
              </a:rPr>
              <a:t>26</a:t>
            </a:r>
            <a:r>
              <a:rPr lang="ja-JP" altLang="en-US" sz="2400" dirty="0">
                <a:latin typeface="Meiryo" panose="020B0604030504040204" pitchFamily="34" charset="-128"/>
                <a:ea typeface="Meiryo" panose="020B0604030504040204" pitchFamily="34" charset="-128"/>
              </a:rPr>
              <a:t>で割った余りに</a:t>
            </a:r>
            <a:r>
              <a:rPr lang="en-US" altLang="ja-JP" sz="2400" dirty="0">
                <a:latin typeface="Meiryo" panose="020B0604030504040204" pitchFamily="34" charset="-128"/>
                <a:ea typeface="Meiryo" panose="020B0604030504040204" pitchFamily="34" charset="-128"/>
              </a:rPr>
              <a:t>97</a:t>
            </a:r>
            <a:r>
              <a:rPr lang="ja-JP" altLang="en-US" sz="2400">
                <a:latin typeface="Meiryo" panose="020B0604030504040204" pitchFamily="34" charset="-128"/>
                <a:ea typeface="Meiryo" panose="020B0604030504040204" pitchFamily="34" charset="-128"/>
              </a:rPr>
              <a:t>を足し，</a:t>
            </a:r>
            <a:r>
              <a:rPr lang="en-US" altLang="ja-JP" sz="2400" dirty="0">
                <a:latin typeface="Meiryo" panose="020B0604030504040204" pitchFamily="34" charset="-128"/>
                <a:ea typeface="Meiryo" panose="020B0604030504040204" pitchFamily="34" charset="-128"/>
              </a:rPr>
              <a:t>ASCII</a:t>
            </a:r>
            <a:r>
              <a:rPr lang="ja-JP" altLang="en-US" sz="2400">
                <a:latin typeface="Meiryo" panose="020B0604030504040204" pitchFamily="34" charset="-128"/>
                <a:ea typeface="Meiryo" panose="020B0604030504040204" pitchFamily="34" charset="-128"/>
              </a:rPr>
              <a:t>コードで変換する</a:t>
            </a:r>
            <a:endParaRPr lang="ja-JP" altLang="en-US" sz="24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B0E20D9C-FD89-274F-9A39-5DAD7A0CD1B0}"/>
              </a:ext>
            </a:extLst>
          </p:cNvPr>
          <p:cNvSpPr txBox="1"/>
          <p:nvPr/>
        </p:nvSpPr>
        <p:spPr>
          <a:xfrm>
            <a:off x="10558667" y="7173252"/>
            <a:ext cx="5532284" cy="461665"/>
          </a:xfrm>
          <a:prstGeom prst="rect">
            <a:avLst/>
          </a:prstGeom>
          <a:noFill/>
        </p:spPr>
        <p:txBody>
          <a:bodyPr wrap="square" rtlCol="0">
            <a:spAutoFit/>
          </a:bodyPr>
          <a:lstStyle/>
          <a:p>
            <a:r>
              <a:rPr lang="en-US" altLang="ja-JP" sz="2400" dirty="0">
                <a:latin typeface="Meiryo" panose="020B0604030504040204" pitchFamily="34" charset="-128"/>
                <a:ea typeface="Meiryo" panose="020B0604030504040204" pitchFamily="34" charset="-128"/>
              </a:rPr>
              <a:t>※</a:t>
            </a:r>
            <a:r>
              <a:rPr lang="ja-JP" altLang="en-US" sz="2400" dirty="0">
                <a:latin typeface="Meiryo" panose="020B0604030504040204" pitchFamily="34" charset="-128"/>
                <a:ea typeface="Meiryo" panose="020B0604030504040204" pitchFamily="34" charset="-128"/>
              </a:rPr>
              <a:t>文字コードは</a:t>
            </a:r>
            <a:r>
              <a:rPr lang="en-US" altLang="ja-JP" sz="2400" dirty="0">
                <a:latin typeface="Meiryo" panose="020B0604030504040204" pitchFamily="34" charset="-128"/>
                <a:ea typeface="Meiryo" panose="020B0604030504040204" pitchFamily="34" charset="-128"/>
              </a:rPr>
              <a:t>ASCII</a:t>
            </a:r>
            <a:r>
              <a:rPr lang="ja-JP" altLang="en-US" sz="2400" dirty="0">
                <a:latin typeface="Meiryo" panose="020B0604030504040204" pitchFamily="34" charset="-128"/>
                <a:ea typeface="Meiryo" panose="020B0604030504040204" pitchFamily="34" charset="-128"/>
              </a:rPr>
              <a:t>コードを使用</a:t>
            </a:r>
          </a:p>
        </p:txBody>
      </p:sp>
      <p:sp>
        <p:nvSpPr>
          <p:cNvPr id="21" name="タイトル 1">
            <a:extLst>
              <a:ext uri="{FF2B5EF4-FFF2-40B4-BE49-F238E27FC236}">
                <a16:creationId xmlns:a16="http://schemas.microsoft.com/office/drawing/2014/main" id="{906D2F98-112A-1B40-A4B2-759AEF6FF9C8}"/>
              </a:ext>
            </a:extLst>
          </p:cNvPr>
          <p:cNvSpPr txBox="1">
            <a:spLocks/>
          </p:cNvSpPr>
          <p:nvPr/>
        </p:nvSpPr>
        <p:spPr>
          <a:xfrm>
            <a:off x="638000" y="4855410"/>
            <a:ext cx="8555112" cy="1434125"/>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 909%26+97 = 122 = ‘z’</a:t>
            </a:r>
            <a:endParaRPr lang="ja-JP" altLang="en-US"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66634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暗号の暗号化手順３</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11</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2"/>
            <a:ext cx="10536901"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３</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１．同様に他のブロックも計算し，平文に付ける</a:t>
            </a:r>
          </a:p>
        </p:txBody>
      </p:sp>
      <p:sp>
        <p:nvSpPr>
          <p:cNvPr id="19" name="タイトル 1">
            <a:extLst>
              <a:ext uri="{FF2B5EF4-FFF2-40B4-BE49-F238E27FC236}">
                <a16:creationId xmlns:a16="http://schemas.microsoft.com/office/drawing/2014/main" id="{2296F64A-2E28-984F-9F45-D23F8E2E4438}"/>
              </a:ext>
            </a:extLst>
          </p:cNvPr>
          <p:cNvSpPr txBox="1">
            <a:spLocks/>
          </p:cNvSpPr>
          <p:nvPr/>
        </p:nvSpPr>
        <p:spPr>
          <a:xfrm>
            <a:off x="854594" y="2612958"/>
            <a:ext cx="9931481" cy="634716"/>
          </a:xfrm>
          <a:prstGeom prst="rect">
            <a:avLst/>
          </a:prstGeom>
        </p:spPr>
        <p:txBody>
          <a:bodyPr vert="horz" lIns="121920" tIns="60960" rIns="121920" bIns="6096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667" dirty="0">
                <a:latin typeface="Segoe UI Emoji" panose="020B0502040204020203" pitchFamily="34" charset="0"/>
                <a:ea typeface="Segoe UI Emoji" panose="020B0502040204020203" pitchFamily="34" charset="0"/>
              </a:rPr>
              <a:t>“</a:t>
            </a:r>
            <a:r>
              <a:rPr lang="en-US" altLang="ja-JP" sz="2667" dirty="0" err="1">
                <a:latin typeface="Segoe UI Emoji" panose="020B0502040204020203" pitchFamily="34" charset="0"/>
                <a:ea typeface="Segoe UI Emoji" panose="020B0502040204020203" pitchFamily="34" charset="0"/>
              </a:rPr>
              <a:t>jklmnopqr</a:t>
            </a:r>
            <a:r>
              <a:rPr lang="en-US" altLang="ja-JP" sz="2667" dirty="0">
                <a:latin typeface="Segoe UI Emoji" panose="020B0502040204020203" pitchFamily="34" charset="0"/>
                <a:ea typeface="Segoe UI Emoji" panose="020B0502040204020203" pitchFamily="34" charset="0"/>
              </a:rPr>
              <a:t> “=‘c‘  “</a:t>
            </a:r>
            <a:r>
              <a:rPr lang="en-US" altLang="ja-JP" sz="2667" dirty="0" err="1">
                <a:latin typeface="Segoe UI Emoji" panose="020B0502040204020203" pitchFamily="34" charset="0"/>
                <a:ea typeface="Segoe UI Emoji" panose="020B0502040204020203" pitchFamily="34" charset="0"/>
              </a:rPr>
              <a:t>stuvwxyza</a:t>
            </a:r>
            <a:r>
              <a:rPr lang="en-US" altLang="ja-JP" sz="2667" dirty="0">
                <a:latin typeface="Segoe UI Emoji" panose="020B0502040204020203" pitchFamily="34" charset="0"/>
                <a:ea typeface="Segoe UI Emoji" panose="020B0502040204020203" pitchFamily="34" charset="0"/>
              </a:rPr>
              <a:t>“=‘f‘  “</a:t>
            </a:r>
            <a:r>
              <a:rPr lang="en-US" altLang="ja-JP" sz="2667" dirty="0" err="1">
                <a:latin typeface="Segoe UI Emoji" panose="020B0502040204020203" pitchFamily="34" charset="0"/>
                <a:ea typeface="Segoe UI Emoji" panose="020B0502040204020203" pitchFamily="34" charset="0"/>
              </a:rPr>
              <a:t>bcdefghij</a:t>
            </a:r>
            <a:r>
              <a:rPr lang="en-US" altLang="ja-JP" sz="2667" dirty="0">
                <a:latin typeface="Segoe UI Emoji" panose="020B0502040204020203" pitchFamily="34" charset="0"/>
                <a:ea typeface="Segoe UI Emoji" panose="020B0502040204020203" pitchFamily="34" charset="0"/>
              </a:rPr>
              <a:t>“=‘</a:t>
            </a:r>
            <a:r>
              <a:rPr lang="en-US" altLang="ja-JP" sz="2667" dirty="0" err="1">
                <a:latin typeface="Segoe UI Emoji" panose="020B0502040204020203" pitchFamily="34" charset="0"/>
                <a:ea typeface="Segoe UI Emoji" panose="020B0502040204020203" pitchFamily="34" charset="0"/>
              </a:rPr>
              <a:t>i</a:t>
            </a:r>
            <a:r>
              <a:rPr lang="en-US" altLang="ja-JP" sz="2667" dirty="0">
                <a:latin typeface="Segoe UI Emoji" panose="020B0502040204020203" pitchFamily="34" charset="0"/>
                <a:ea typeface="Segoe UI Emoji" panose="020B0502040204020203" pitchFamily="34" charset="0"/>
              </a:rPr>
              <a:t>‘  “</a:t>
            </a:r>
            <a:r>
              <a:rPr lang="en-US" altLang="ja-JP" sz="2667" dirty="0" err="1">
                <a:latin typeface="Segoe UI Emoji" panose="020B0502040204020203" pitchFamily="34" charset="0"/>
                <a:ea typeface="Segoe UI Emoji" panose="020B0502040204020203" pitchFamily="34" charset="0"/>
              </a:rPr>
              <a:t>klmnopqr</a:t>
            </a:r>
            <a:r>
              <a:rPr lang="en-US" altLang="ja-JP" sz="2667" dirty="0">
                <a:latin typeface="Segoe UI Emoji Regular"/>
              </a:rPr>
              <a:t>$</a:t>
            </a:r>
            <a:r>
              <a:rPr lang="en-US" altLang="ja-JP" sz="2667" dirty="0">
                <a:latin typeface="Segoe UI Emoji" panose="020B0502040204020203" pitchFamily="34" charset="0"/>
                <a:ea typeface="Segoe UI Emoji" panose="020B0502040204020203" pitchFamily="34" charset="0"/>
              </a:rPr>
              <a:t>“ </a:t>
            </a:r>
            <a:r>
              <a:rPr lang="en-US" altLang="ja-JP" sz="2667" dirty="0">
                <a:latin typeface="Segoe UI Emoji Regular"/>
              </a:rPr>
              <a:t>=</a:t>
            </a:r>
            <a:r>
              <a:rPr lang="en-US" altLang="ja-JP" sz="2667" dirty="0">
                <a:latin typeface="Segoe UI Emoji" panose="020B0502040204020203" pitchFamily="34" charset="0"/>
                <a:ea typeface="Segoe UI Emoji" panose="020B0502040204020203" pitchFamily="34" charset="0"/>
              </a:rPr>
              <a:t>‘</a:t>
            </a:r>
            <a:r>
              <a:rPr lang="en-US" altLang="ja-JP" sz="2667" dirty="0">
                <a:latin typeface="Segoe UI Emoji Regular"/>
              </a:rPr>
              <a:t>l</a:t>
            </a:r>
            <a:r>
              <a:rPr lang="en-US" altLang="ja-JP" sz="2667" dirty="0">
                <a:latin typeface="Segoe UI Emoji" panose="020B0502040204020203" pitchFamily="34" charset="0"/>
                <a:ea typeface="Segoe UI Emoji" panose="020B0502040204020203" pitchFamily="34" charset="0"/>
              </a:rPr>
              <a:t>‘</a:t>
            </a:r>
            <a:endParaRPr lang="ja-JP" altLang="en-US" sz="2667">
              <a:latin typeface="Segoe UI Emoji Regular"/>
            </a:endParaRPr>
          </a:p>
        </p:txBody>
      </p:sp>
      <p:sp>
        <p:nvSpPr>
          <p:cNvPr id="25" name="タイトル 1">
            <a:extLst>
              <a:ext uri="{FF2B5EF4-FFF2-40B4-BE49-F238E27FC236}">
                <a16:creationId xmlns:a16="http://schemas.microsoft.com/office/drawing/2014/main" id="{15D5A119-E89F-1543-AC95-6AB37DF44B85}"/>
              </a:ext>
            </a:extLst>
          </p:cNvPr>
          <p:cNvSpPr txBox="1">
            <a:spLocks/>
          </p:cNvSpPr>
          <p:nvPr/>
        </p:nvSpPr>
        <p:spPr>
          <a:xfrm>
            <a:off x="1036118" y="3350092"/>
            <a:ext cx="10119767" cy="87713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067" dirty="0">
                <a:latin typeface="Segoe UI Emoji" panose="020B0502040204020203" pitchFamily="34" charset="0"/>
                <a:ea typeface="Segoe UI Emoji" panose="020B0502040204020203" pitchFamily="34" charset="0"/>
              </a:rPr>
              <a:t>“</a:t>
            </a:r>
            <a:r>
              <a:rPr lang="en-US" altLang="ja-JP" sz="3067" dirty="0" err="1">
                <a:latin typeface="Segoe UI Emoji" panose="020B0502040204020203" pitchFamily="34" charset="0"/>
                <a:ea typeface="Segoe UI Emoji" panose="020B0502040204020203" pitchFamily="34" charset="0"/>
              </a:rPr>
              <a:t>abcdefghijklmnopqrstuvwxyzabcdefghijklmnopqr$zcfil</a:t>
            </a:r>
            <a:r>
              <a:rPr lang="en-US" altLang="ja-JP" sz="3067" dirty="0">
                <a:latin typeface="Segoe UI Emoji" panose="020B0502040204020203" pitchFamily="34" charset="0"/>
                <a:ea typeface="Segoe UI Emoji" panose="020B0502040204020203" pitchFamily="34" charset="0"/>
              </a:rPr>
              <a:t>”</a:t>
            </a:r>
            <a:endParaRPr lang="ja-JP" altLang="en-US" sz="3067" dirty="0">
              <a:latin typeface="Segoe UI Emoji" panose="020B0502040204020203" pitchFamily="34" charset="0"/>
            </a:endParaRPr>
          </a:p>
        </p:txBody>
      </p:sp>
      <p:sp>
        <p:nvSpPr>
          <p:cNvPr id="26" name="テキスト ボックス 25">
            <a:extLst>
              <a:ext uri="{FF2B5EF4-FFF2-40B4-BE49-F238E27FC236}">
                <a16:creationId xmlns:a16="http://schemas.microsoft.com/office/drawing/2014/main" id="{3D768C2F-E9DA-CA4A-A9FB-61D8FD3C44B4}"/>
              </a:ext>
            </a:extLst>
          </p:cNvPr>
          <p:cNvSpPr txBox="1"/>
          <p:nvPr/>
        </p:nvSpPr>
        <p:spPr>
          <a:xfrm>
            <a:off x="447351" y="4246050"/>
            <a:ext cx="10990963"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３</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２．さらに</a:t>
            </a:r>
            <a:r>
              <a:rPr lang="en-US" altLang="ja-JP" sz="2400" dirty="0">
                <a:latin typeface="Meiryo" panose="020B0604030504040204" pitchFamily="34" charset="-128"/>
                <a:ea typeface="Meiryo" panose="020B0604030504040204" pitchFamily="34" charset="-128"/>
              </a:rPr>
              <a:t>”AA”</a:t>
            </a:r>
            <a:r>
              <a:rPr lang="ja-JP" altLang="en-US" sz="2400">
                <a:latin typeface="Meiryo" panose="020B0604030504040204" pitchFamily="34" charset="-128"/>
                <a:ea typeface="Meiryo" panose="020B0604030504040204" pitchFamily="34" charset="-128"/>
              </a:rPr>
              <a:t>とランダムなアルファベットを</a:t>
            </a:r>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文字後ろに付ける</a:t>
            </a:r>
          </a:p>
        </p:txBody>
      </p:sp>
      <p:sp>
        <p:nvSpPr>
          <p:cNvPr id="27" name="タイトル 1">
            <a:extLst>
              <a:ext uri="{FF2B5EF4-FFF2-40B4-BE49-F238E27FC236}">
                <a16:creationId xmlns:a16="http://schemas.microsoft.com/office/drawing/2014/main" id="{F14F6400-D2AA-AF4F-B576-A97330F8C191}"/>
              </a:ext>
            </a:extLst>
          </p:cNvPr>
          <p:cNvSpPr txBox="1">
            <a:spLocks/>
          </p:cNvSpPr>
          <p:nvPr/>
        </p:nvSpPr>
        <p:spPr>
          <a:xfrm>
            <a:off x="600519" y="4909569"/>
            <a:ext cx="10990963" cy="827299"/>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067" dirty="0">
                <a:latin typeface="Segoe UI Emoji" panose="020B0502040204020203" pitchFamily="34" charset="0"/>
                <a:ea typeface="Segoe UI Emoji" panose="020B0502040204020203" pitchFamily="34" charset="0"/>
              </a:rPr>
              <a:t>“</a:t>
            </a:r>
            <a:r>
              <a:rPr lang="en-US" altLang="ja-JP" sz="3067" dirty="0" err="1">
                <a:latin typeface="Segoe UI Emoji" panose="020B0502040204020203" pitchFamily="34" charset="0"/>
                <a:ea typeface="Segoe UI Emoji" panose="020B0502040204020203" pitchFamily="34" charset="0"/>
              </a:rPr>
              <a:t>abcdefghijklmnopqrstuvwxyzabcdefghijklmnopqr</a:t>
            </a:r>
            <a:r>
              <a:rPr lang="en-US" altLang="ja-JP" sz="3067" dirty="0" err="1">
                <a:latin typeface="Segoe UI Emoji Regular"/>
              </a:rPr>
              <a:t>$zcfilAAab</a:t>
            </a:r>
            <a:r>
              <a:rPr lang="en-US" altLang="ja-JP" sz="3067" dirty="0">
                <a:latin typeface="Segoe UI Emoji Regular"/>
              </a:rPr>
              <a:t>”</a:t>
            </a:r>
            <a:endParaRPr lang="ja-JP" altLang="en-US" sz="3067" dirty="0">
              <a:latin typeface="Segoe UI Emoji Regular"/>
            </a:endParaRPr>
          </a:p>
        </p:txBody>
      </p:sp>
    </p:spTree>
    <p:extLst>
      <p:ext uri="{BB962C8B-B14F-4D97-AF65-F5344CB8AC3E}">
        <p14:creationId xmlns:p14="http://schemas.microsoft.com/office/powerpoint/2010/main" val="214504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暗号の暗号化手順４</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12</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2"/>
            <a:ext cx="9100155"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４．平文を，左図の番号の順に文字を充てる</a:t>
            </a:r>
            <a:endParaRPr lang="en-US" altLang="ja-JP" sz="2400" dirty="0">
              <a:latin typeface="Meiryo" panose="020B0604030504040204" pitchFamily="34" charset="-128"/>
              <a:ea typeface="Meiryo" panose="020B0604030504040204" pitchFamily="34" charset="-128"/>
            </a:endParaRPr>
          </a:p>
        </p:txBody>
      </p:sp>
      <p:graphicFrame>
        <p:nvGraphicFramePr>
          <p:cNvPr id="17" name="表 16">
            <a:extLst>
              <a:ext uri="{FF2B5EF4-FFF2-40B4-BE49-F238E27FC236}">
                <a16:creationId xmlns:a16="http://schemas.microsoft.com/office/drawing/2014/main" id="{6B3719DD-07D4-114A-82C9-A829CB0765F3}"/>
              </a:ext>
            </a:extLst>
          </p:cNvPr>
          <p:cNvGraphicFramePr>
            <a:graphicFrameLocks noGrp="1"/>
          </p:cNvGraphicFramePr>
          <p:nvPr/>
        </p:nvGraphicFramePr>
        <p:xfrm>
          <a:off x="22029" y="2970000"/>
          <a:ext cx="5760000" cy="3888000"/>
        </p:xfrm>
        <a:graphic>
          <a:graphicData uri="http://schemas.openxmlformats.org/drawingml/2006/table">
            <a:tbl>
              <a:tblPr firstRow="1" bandRow="1">
                <a:tableStyleId>{5C22544A-7EE6-4342-B048-85BDC9FD1C3A}</a:tableStyleId>
              </a:tblPr>
              <a:tblGrid>
                <a:gridCol w="480000">
                  <a:extLst>
                    <a:ext uri="{9D8B030D-6E8A-4147-A177-3AD203B41FA5}">
                      <a16:colId xmlns:a16="http://schemas.microsoft.com/office/drawing/2014/main" val="4005922875"/>
                    </a:ext>
                  </a:extLst>
                </a:gridCol>
                <a:gridCol w="480000">
                  <a:extLst>
                    <a:ext uri="{9D8B030D-6E8A-4147-A177-3AD203B41FA5}">
                      <a16:colId xmlns:a16="http://schemas.microsoft.com/office/drawing/2014/main" val="1160107570"/>
                    </a:ext>
                  </a:extLst>
                </a:gridCol>
                <a:gridCol w="480000">
                  <a:extLst>
                    <a:ext uri="{9D8B030D-6E8A-4147-A177-3AD203B41FA5}">
                      <a16:colId xmlns:a16="http://schemas.microsoft.com/office/drawing/2014/main" val="3259290427"/>
                    </a:ext>
                  </a:extLst>
                </a:gridCol>
                <a:gridCol w="480000">
                  <a:extLst>
                    <a:ext uri="{9D8B030D-6E8A-4147-A177-3AD203B41FA5}">
                      <a16:colId xmlns:a16="http://schemas.microsoft.com/office/drawing/2014/main" val="3908920820"/>
                    </a:ext>
                  </a:extLst>
                </a:gridCol>
                <a:gridCol w="480000">
                  <a:extLst>
                    <a:ext uri="{9D8B030D-6E8A-4147-A177-3AD203B41FA5}">
                      <a16:colId xmlns:a16="http://schemas.microsoft.com/office/drawing/2014/main" val="3309888248"/>
                    </a:ext>
                  </a:extLst>
                </a:gridCol>
                <a:gridCol w="480000">
                  <a:extLst>
                    <a:ext uri="{9D8B030D-6E8A-4147-A177-3AD203B41FA5}">
                      <a16:colId xmlns:a16="http://schemas.microsoft.com/office/drawing/2014/main" val="2513647445"/>
                    </a:ext>
                  </a:extLst>
                </a:gridCol>
                <a:gridCol w="480000">
                  <a:extLst>
                    <a:ext uri="{9D8B030D-6E8A-4147-A177-3AD203B41FA5}">
                      <a16:colId xmlns:a16="http://schemas.microsoft.com/office/drawing/2014/main" val="3188672245"/>
                    </a:ext>
                  </a:extLst>
                </a:gridCol>
                <a:gridCol w="480000">
                  <a:extLst>
                    <a:ext uri="{9D8B030D-6E8A-4147-A177-3AD203B41FA5}">
                      <a16:colId xmlns:a16="http://schemas.microsoft.com/office/drawing/2014/main" val="269976950"/>
                    </a:ext>
                  </a:extLst>
                </a:gridCol>
                <a:gridCol w="480000">
                  <a:extLst>
                    <a:ext uri="{9D8B030D-6E8A-4147-A177-3AD203B41FA5}">
                      <a16:colId xmlns:a16="http://schemas.microsoft.com/office/drawing/2014/main" val="1442928334"/>
                    </a:ext>
                  </a:extLst>
                </a:gridCol>
                <a:gridCol w="480000">
                  <a:extLst>
                    <a:ext uri="{9D8B030D-6E8A-4147-A177-3AD203B41FA5}">
                      <a16:colId xmlns:a16="http://schemas.microsoft.com/office/drawing/2014/main" val="693009087"/>
                    </a:ext>
                  </a:extLst>
                </a:gridCol>
                <a:gridCol w="480000">
                  <a:extLst>
                    <a:ext uri="{9D8B030D-6E8A-4147-A177-3AD203B41FA5}">
                      <a16:colId xmlns:a16="http://schemas.microsoft.com/office/drawing/2014/main" val="1195550231"/>
                    </a:ext>
                  </a:extLst>
                </a:gridCol>
                <a:gridCol w="480000">
                  <a:extLst>
                    <a:ext uri="{9D8B030D-6E8A-4147-A177-3AD203B41FA5}">
                      <a16:colId xmlns:a16="http://schemas.microsoft.com/office/drawing/2014/main" val="4145200901"/>
                    </a:ext>
                  </a:extLst>
                </a:gridCol>
              </a:tblGrid>
              <a:tr h="432000">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2</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3</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432000">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432000">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432000">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432000">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432000">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432000">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5118566"/>
                  </a:ext>
                </a:extLst>
              </a:tr>
              <a:tr h="432000">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117170"/>
                  </a:ext>
                </a:extLst>
              </a:tr>
              <a:tr h="432000">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944984"/>
                  </a:ext>
                </a:extLst>
              </a:tr>
            </a:tbl>
          </a:graphicData>
        </a:graphic>
      </p:graphicFrame>
      <p:graphicFrame>
        <p:nvGraphicFramePr>
          <p:cNvPr id="18" name="表 17">
            <a:extLst>
              <a:ext uri="{FF2B5EF4-FFF2-40B4-BE49-F238E27FC236}">
                <a16:creationId xmlns:a16="http://schemas.microsoft.com/office/drawing/2014/main" id="{0DFA806A-DFFE-4D46-9BB5-4132D7544281}"/>
              </a:ext>
            </a:extLst>
          </p:cNvPr>
          <p:cNvGraphicFramePr>
            <a:graphicFrameLocks noGrp="1"/>
          </p:cNvGraphicFramePr>
          <p:nvPr/>
        </p:nvGraphicFramePr>
        <p:xfrm>
          <a:off x="6096000" y="2970000"/>
          <a:ext cx="5184000" cy="3888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4005922875"/>
                    </a:ext>
                  </a:extLst>
                </a:gridCol>
                <a:gridCol w="432000">
                  <a:extLst>
                    <a:ext uri="{9D8B030D-6E8A-4147-A177-3AD203B41FA5}">
                      <a16:colId xmlns:a16="http://schemas.microsoft.com/office/drawing/2014/main" val="1160107570"/>
                    </a:ext>
                  </a:extLst>
                </a:gridCol>
                <a:gridCol w="432000">
                  <a:extLst>
                    <a:ext uri="{9D8B030D-6E8A-4147-A177-3AD203B41FA5}">
                      <a16:colId xmlns:a16="http://schemas.microsoft.com/office/drawing/2014/main" val="3259290427"/>
                    </a:ext>
                  </a:extLst>
                </a:gridCol>
                <a:gridCol w="432000">
                  <a:extLst>
                    <a:ext uri="{9D8B030D-6E8A-4147-A177-3AD203B41FA5}">
                      <a16:colId xmlns:a16="http://schemas.microsoft.com/office/drawing/2014/main" val="3908920820"/>
                    </a:ext>
                  </a:extLst>
                </a:gridCol>
                <a:gridCol w="432000">
                  <a:extLst>
                    <a:ext uri="{9D8B030D-6E8A-4147-A177-3AD203B41FA5}">
                      <a16:colId xmlns:a16="http://schemas.microsoft.com/office/drawing/2014/main" val="3309888248"/>
                    </a:ext>
                  </a:extLst>
                </a:gridCol>
                <a:gridCol w="432000">
                  <a:extLst>
                    <a:ext uri="{9D8B030D-6E8A-4147-A177-3AD203B41FA5}">
                      <a16:colId xmlns:a16="http://schemas.microsoft.com/office/drawing/2014/main" val="2513647445"/>
                    </a:ext>
                  </a:extLst>
                </a:gridCol>
                <a:gridCol w="432000">
                  <a:extLst>
                    <a:ext uri="{9D8B030D-6E8A-4147-A177-3AD203B41FA5}">
                      <a16:colId xmlns:a16="http://schemas.microsoft.com/office/drawing/2014/main" val="3188672245"/>
                    </a:ext>
                  </a:extLst>
                </a:gridCol>
                <a:gridCol w="432000">
                  <a:extLst>
                    <a:ext uri="{9D8B030D-6E8A-4147-A177-3AD203B41FA5}">
                      <a16:colId xmlns:a16="http://schemas.microsoft.com/office/drawing/2014/main" val="269976950"/>
                    </a:ext>
                  </a:extLst>
                </a:gridCol>
                <a:gridCol w="432000">
                  <a:extLst>
                    <a:ext uri="{9D8B030D-6E8A-4147-A177-3AD203B41FA5}">
                      <a16:colId xmlns:a16="http://schemas.microsoft.com/office/drawing/2014/main" val="1442928334"/>
                    </a:ext>
                  </a:extLst>
                </a:gridCol>
                <a:gridCol w="432000">
                  <a:extLst>
                    <a:ext uri="{9D8B030D-6E8A-4147-A177-3AD203B41FA5}">
                      <a16:colId xmlns:a16="http://schemas.microsoft.com/office/drawing/2014/main" val="693009087"/>
                    </a:ext>
                  </a:extLst>
                </a:gridCol>
                <a:gridCol w="432000">
                  <a:extLst>
                    <a:ext uri="{9D8B030D-6E8A-4147-A177-3AD203B41FA5}">
                      <a16:colId xmlns:a16="http://schemas.microsoft.com/office/drawing/2014/main" val="1195550231"/>
                    </a:ext>
                  </a:extLst>
                </a:gridCol>
                <a:gridCol w="432000">
                  <a:extLst>
                    <a:ext uri="{9D8B030D-6E8A-4147-A177-3AD203B41FA5}">
                      <a16:colId xmlns:a16="http://schemas.microsoft.com/office/drawing/2014/main" val="4145200901"/>
                    </a:ext>
                  </a:extLst>
                </a:gridCol>
              </a:tblGrid>
              <a:tr h="432000">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a:solidFill>
                            <a:schemeClr val="tx1"/>
                          </a:solidFill>
                          <a:latin typeface="Segoe UI Emoji" panose="020B0502040204020203" pitchFamily="34" charset="0"/>
                          <a:ea typeface="Segoe UI Emoji" panose="020B0502040204020203" pitchFamily="34" charset="0"/>
                        </a:rPr>
                        <a:t>a</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a:solidFill>
                            <a:schemeClr val="tx1"/>
                          </a:solidFill>
                          <a:latin typeface="Segoe UI Emoji" panose="020B0502040204020203" pitchFamily="34" charset="0"/>
                          <a:ea typeface="Segoe UI Emoji" panose="020B0502040204020203" pitchFamily="34" charset="0"/>
                        </a:rPr>
                        <a:t>b</a:t>
                      </a:r>
                      <a:endParaRPr kumimoji="1" lang="ja-JP" altLang="en-US" sz="19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a:solidFill>
                            <a:schemeClr val="tx1"/>
                          </a:solidFill>
                          <a:latin typeface="Segoe UI Emoji" panose="020B0502040204020203" pitchFamily="34" charset="0"/>
                          <a:ea typeface="Segoe UI Emoji" panose="020B0502040204020203" pitchFamily="34" charset="0"/>
                        </a:rPr>
                        <a:t>c</a:t>
                      </a:r>
                      <a:endParaRPr kumimoji="1" lang="ja-JP" altLang="en-US" sz="19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432000">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d</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e</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f</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432000">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g</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h</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i</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432000">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j</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k</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l</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m</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n</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o</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p</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q</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r</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s</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t</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u</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432000">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v</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w</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x</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y</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z</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b</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c</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d</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e</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f</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g</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432000">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h</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err="1">
                          <a:solidFill>
                            <a:schemeClr val="tx1"/>
                          </a:solidFill>
                          <a:latin typeface="Segoe UI Emoji" panose="020B0502040204020203" pitchFamily="34" charset="0"/>
                          <a:ea typeface="Segoe UI Emoji" panose="020B0502040204020203" pitchFamily="34" charset="0"/>
                        </a:rPr>
                        <a:t>i</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j</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k</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l</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m</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n</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o</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p</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q</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r</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432000">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z</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c</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f</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118566"/>
                  </a:ext>
                </a:extLst>
              </a:tr>
              <a:tr h="432000">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err="1">
                          <a:solidFill>
                            <a:schemeClr val="tx1"/>
                          </a:solidFill>
                          <a:latin typeface="Segoe UI Emoji" panose="020B0502040204020203" pitchFamily="34" charset="0"/>
                          <a:ea typeface="Segoe UI Emoji" panose="020B0502040204020203" pitchFamily="34" charset="0"/>
                        </a:rPr>
                        <a:t>i</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l</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6117170"/>
                  </a:ext>
                </a:extLst>
              </a:tr>
              <a:tr h="432000">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b</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0944984"/>
                  </a:ext>
                </a:extLst>
              </a:tr>
            </a:tbl>
          </a:graphicData>
        </a:graphic>
      </p:graphicFrame>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1085700" y="2415809"/>
            <a:ext cx="9703483" cy="666979"/>
          </a:xfrm>
          <a:prstGeom prst="rect">
            <a:avLst/>
          </a:prstGeom>
        </p:spPr>
        <p:txBody>
          <a:bodyPr vert="horz" lIns="121920" tIns="60960" rIns="121920" bIns="6096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Segoe UI Emoji" panose="020B0502040204020203" pitchFamily="34" charset="0"/>
                <a:ea typeface="Segoe UI Emoji" panose="020B0502040204020203" pitchFamily="34" charset="0"/>
              </a:rPr>
              <a:t>“</a:t>
            </a:r>
            <a:r>
              <a:rPr lang="en-US" altLang="ja-JP" sz="4800" dirty="0" err="1">
                <a:latin typeface="Segoe UI Emoji" panose="020B0502040204020203" pitchFamily="34" charset="0"/>
                <a:ea typeface="Segoe UI Emoji" panose="020B0502040204020203" pitchFamily="34" charset="0"/>
              </a:rPr>
              <a:t>abcdefghijklmnopqrstuvwxyzabcdefghijklmnopqr$zcfilAAab</a:t>
            </a:r>
            <a:r>
              <a:rPr lang="en-US" altLang="ja-JP" sz="4800" dirty="0">
                <a:latin typeface="Segoe UI Emoji" panose="020B0502040204020203" pitchFamily="34" charset="0"/>
                <a:ea typeface="Segoe UI Emoji" panose="020B0502040204020203" pitchFamily="34" charset="0"/>
              </a:rPr>
              <a:t>”</a:t>
            </a:r>
            <a:endParaRPr lang="ja-JP" altLang="en-US" sz="4800" dirty="0">
              <a:latin typeface="Segoe UI Emoji" panose="020B0502040204020203" pitchFamily="34" charset="0"/>
            </a:endParaRPr>
          </a:p>
        </p:txBody>
      </p:sp>
    </p:spTree>
    <p:extLst>
      <p:ext uri="{BB962C8B-B14F-4D97-AF65-F5344CB8AC3E}">
        <p14:creationId xmlns:p14="http://schemas.microsoft.com/office/powerpoint/2010/main" val="920336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暗号の暗号化手順５</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13</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6622" y="1969651"/>
            <a:ext cx="9243479"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５．鍵を作成する．鍵は</a:t>
            </a:r>
            <a:r>
              <a:rPr lang="en-US" altLang="ja-JP" sz="2400" dirty="0">
                <a:latin typeface="Meiryo" panose="020B0604030504040204" pitchFamily="34" charset="-128"/>
                <a:ea typeface="Meiryo" panose="020B0604030504040204" pitchFamily="34" charset="-128"/>
              </a:rPr>
              <a:t>3n(n=1,2,...)</a:t>
            </a:r>
            <a:r>
              <a:rPr lang="ja-JP" altLang="en-US" sz="2400">
                <a:latin typeface="Meiryo" panose="020B0604030504040204" pitchFamily="34" charset="-128"/>
                <a:ea typeface="Meiryo" panose="020B0604030504040204" pitchFamily="34" charset="-128"/>
              </a:rPr>
              <a:t>桁で，</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全ての文字が</a:t>
            </a:r>
            <a:r>
              <a:rPr lang="en-US" altLang="ja-JP" sz="2400" dirty="0">
                <a:latin typeface="Meiryo" panose="020B0604030504040204" pitchFamily="34" charset="-128"/>
                <a:ea typeface="Meiryo" panose="020B0604030504040204" pitchFamily="34" charset="-128"/>
              </a:rPr>
              <a:t>’1’</a:t>
            </a:r>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’3’</a:t>
            </a:r>
            <a:r>
              <a:rPr lang="ja-JP" altLang="en-US" sz="2400">
                <a:latin typeface="Meiryo" panose="020B0604030504040204" pitchFamily="34" charset="-128"/>
                <a:ea typeface="Meiryo" panose="020B0604030504040204" pitchFamily="34" charset="-128"/>
              </a:rPr>
              <a:t>のいずれかでなければならない</a:t>
            </a:r>
            <a:endParaRPr lang="en-US" altLang="ja-JP" sz="2400" dirty="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1043068" y="3065896"/>
            <a:ext cx="4247633" cy="2733541"/>
          </a:xfrm>
          <a:prstGeom prst="rect">
            <a:avLst/>
          </a:prstGeom>
        </p:spPr>
        <p:txBody>
          <a:bodyPr vert="horz" lIns="121920" tIns="60960" rIns="121920" bIns="60960" rtlCol="0" anchor="ctr">
            <a:normAutofit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200000"/>
              </a:lnSpc>
            </a:pPr>
            <a:r>
              <a:rPr lang="ja-JP" altLang="en-US" sz="2667">
                <a:latin typeface="Segoe UI Emoji" panose="020B0502040204020203" pitchFamily="34" charset="0"/>
              </a:rPr>
              <a:t>例：</a:t>
            </a:r>
            <a:endParaRPr lang="en-US" altLang="ja-JP" sz="2667" dirty="0">
              <a:latin typeface="Segoe UI Emoji" panose="020B0502040204020203" pitchFamily="34" charset="0"/>
            </a:endParaRPr>
          </a:p>
          <a:p>
            <a:pPr>
              <a:lnSpc>
                <a:spcPct val="160000"/>
              </a:lnSpc>
            </a:pPr>
            <a:r>
              <a:rPr lang="en-US" altLang="ja-JP" sz="2667" dirty="0">
                <a:latin typeface="Segoe UI Emoji" panose="020B0502040204020203" pitchFamily="34" charset="0"/>
              </a:rPr>
              <a:t>“123”</a:t>
            </a:r>
          </a:p>
          <a:p>
            <a:pPr>
              <a:lnSpc>
                <a:spcPct val="160000"/>
              </a:lnSpc>
            </a:pPr>
            <a:r>
              <a:rPr lang="en-US" altLang="ja-JP" sz="2667" dirty="0">
                <a:latin typeface="Segoe UI Emoji" panose="020B0502040204020203" pitchFamily="34" charset="0"/>
              </a:rPr>
              <a:t>“123132”</a:t>
            </a:r>
          </a:p>
          <a:p>
            <a:pPr>
              <a:lnSpc>
                <a:spcPct val="160000"/>
              </a:lnSpc>
            </a:pPr>
            <a:r>
              <a:rPr lang="en-US" altLang="ja-JP" sz="2667" dirty="0">
                <a:latin typeface="Segoe UI Emoji" panose="020B0502040204020203" pitchFamily="34" charset="0"/>
              </a:rPr>
              <a:t>“333333333”</a:t>
            </a:r>
          </a:p>
        </p:txBody>
      </p:sp>
      <p:sp>
        <p:nvSpPr>
          <p:cNvPr id="2" name="テキスト ボックス 1">
            <a:extLst>
              <a:ext uri="{FF2B5EF4-FFF2-40B4-BE49-F238E27FC236}">
                <a16:creationId xmlns:a16="http://schemas.microsoft.com/office/drawing/2014/main" id="{B3AB7291-2F6B-8347-8D9E-FAC5F3AB8C8C}"/>
              </a:ext>
            </a:extLst>
          </p:cNvPr>
          <p:cNvSpPr txBox="1"/>
          <p:nvPr/>
        </p:nvSpPr>
        <p:spPr>
          <a:xfrm>
            <a:off x="4741935" y="3318524"/>
            <a:ext cx="6725136" cy="1938992"/>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・鍵の</a:t>
            </a:r>
            <a:r>
              <a:rPr lang="en-US" altLang="ja-JP" sz="2400" dirty="0">
                <a:latin typeface="Meiryo" panose="020B0604030504040204" pitchFamily="34" charset="-128"/>
                <a:ea typeface="Meiryo" panose="020B0604030504040204" pitchFamily="34" charset="-128"/>
              </a:rPr>
              <a:t>3k+1(k=0,1,2,…)</a:t>
            </a:r>
            <a:r>
              <a:rPr lang="ja-JP" altLang="en-US" sz="2400">
                <a:latin typeface="Meiryo" panose="020B0604030504040204" pitchFamily="34" charset="-128"/>
                <a:ea typeface="Meiryo" panose="020B0604030504040204" pitchFamily="34" charset="-128"/>
              </a:rPr>
              <a:t>文字目は方向</a:t>
            </a:r>
            <a:r>
              <a:rPr lang="en-US" altLang="ja-JP" sz="2400" dirty="0">
                <a:latin typeface="Meiryo" panose="020B0604030504040204" pitchFamily="34" charset="-128"/>
                <a:ea typeface="Meiryo" panose="020B0604030504040204" pitchFamily="34" charset="-128"/>
              </a:rPr>
              <a:t>,</a:t>
            </a:r>
          </a:p>
          <a:p>
            <a:r>
              <a:rPr lang="en-US" altLang="ja-JP" sz="2400" dirty="0">
                <a:latin typeface="Meiryo" panose="020B0604030504040204" pitchFamily="34" charset="-128"/>
                <a:ea typeface="Meiryo" panose="020B0604030504040204" pitchFamily="34" charset="-128"/>
              </a:rPr>
              <a:t>3k+2</a:t>
            </a:r>
            <a:r>
              <a:rPr lang="ja-JP" altLang="en-US" sz="2400">
                <a:latin typeface="Meiryo" panose="020B0604030504040204" pitchFamily="34" charset="-128"/>
                <a:ea typeface="Meiryo" panose="020B0604030504040204" pitchFamily="34" charset="-128"/>
              </a:rPr>
              <a:t>文字目は列</a:t>
            </a:r>
            <a:r>
              <a:rPr lang="en-US" altLang="ja-JP" sz="2400" dirty="0">
                <a:latin typeface="Meiryo" panose="020B0604030504040204" pitchFamily="34" charset="-128"/>
                <a:ea typeface="Meiryo" panose="020B0604030504040204" pitchFamily="34" charset="-128"/>
              </a:rPr>
              <a:t>,</a:t>
            </a:r>
          </a:p>
          <a:p>
            <a:r>
              <a:rPr lang="en-US" altLang="ja-JP" sz="2400" dirty="0">
                <a:latin typeface="Meiryo" panose="020B0604030504040204" pitchFamily="34" charset="-128"/>
                <a:ea typeface="Meiryo" panose="020B0604030504040204" pitchFamily="34" charset="-128"/>
              </a:rPr>
              <a:t>3k+3</a:t>
            </a:r>
            <a:r>
              <a:rPr lang="ja-JP" altLang="en-US" sz="2400">
                <a:latin typeface="Meiryo" panose="020B0604030504040204" pitchFamily="34" charset="-128"/>
                <a:ea typeface="Meiryo" panose="020B0604030504040204" pitchFamily="34" charset="-128"/>
              </a:rPr>
              <a:t>文字目は転置回数を表す</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文字の方向は</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縦方向が</a:t>
            </a:r>
            <a:r>
              <a:rPr lang="en-US" altLang="ja-JP" sz="2400" dirty="0">
                <a:latin typeface="Meiryo" panose="020B0604030504040204" pitchFamily="34" charset="-128"/>
                <a:ea typeface="Meiryo" panose="020B0604030504040204" pitchFamily="34" charset="-128"/>
              </a:rPr>
              <a:t>’1’, </a:t>
            </a:r>
            <a:r>
              <a:rPr lang="ja-JP" altLang="en-US" sz="2400">
                <a:latin typeface="Meiryo" panose="020B0604030504040204" pitchFamily="34" charset="-128"/>
                <a:ea typeface="Meiryo" panose="020B0604030504040204" pitchFamily="34" charset="-128"/>
              </a:rPr>
              <a:t>横方向が</a:t>
            </a:r>
            <a:r>
              <a:rPr lang="en-US" altLang="ja-JP" sz="2400" dirty="0">
                <a:latin typeface="Meiryo" panose="020B0604030504040204" pitchFamily="34" charset="-128"/>
                <a:ea typeface="Meiryo" panose="020B0604030504040204" pitchFamily="34" charset="-128"/>
              </a:rPr>
              <a:t>’2’, </a:t>
            </a:r>
          </a:p>
          <a:p>
            <a:r>
              <a:rPr lang="ja-JP" altLang="en-US" sz="2400">
                <a:latin typeface="Meiryo" panose="020B0604030504040204" pitchFamily="34" charset="-128"/>
                <a:ea typeface="Meiryo" panose="020B0604030504040204" pitchFamily="34" charset="-128"/>
              </a:rPr>
              <a:t>回転方向が</a:t>
            </a:r>
            <a:r>
              <a:rPr lang="en-US" altLang="ja-JP" sz="2400" dirty="0">
                <a:latin typeface="Meiryo" panose="020B0604030504040204" pitchFamily="34" charset="-128"/>
                <a:ea typeface="Meiryo" panose="020B0604030504040204" pitchFamily="34" charset="-128"/>
              </a:rPr>
              <a:t>’3’</a:t>
            </a:r>
            <a:r>
              <a:rPr lang="ja-JP" altLang="en-US" sz="2400">
                <a:latin typeface="Meiryo" panose="020B0604030504040204" pitchFamily="34" charset="-128"/>
                <a:ea typeface="Meiryo" panose="020B0604030504040204" pitchFamily="34" charset="-128"/>
              </a:rPr>
              <a:t>です（詳しくは次以降スライド）</a:t>
            </a:r>
          </a:p>
        </p:txBody>
      </p:sp>
    </p:spTree>
    <p:extLst>
      <p:ext uri="{BB962C8B-B14F-4D97-AF65-F5344CB8AC3E}">
        <p14:creationId xmlns:p14="http://schemas.microsoft.com/office/powerpoint/2010/main" val="373888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暗号の暗号化手順６</a:t>
            </a:r>
            <a:endParaRPr sz="4000" dirty="0">
              <a:solidFill>
                <a:schemeClr val="bg1"/>
              </a:solidFill>
              <a:latin typeface="Meiryo" panose="020B0604030504040204" pitchFamily="34" charset="-128"/>
              <a:ea typeface="Meiryo" panose="020B0604030504040204" pitchFamily="34" charset="-128"/>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1" y="1959855"/>
            <a:ext cx="4498728"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６</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１．縦方向の回転</a:t>
            </a:r>
            <a:endParaRPr lang="en-US" altLang="ja-JP" sz="2667" dirty="0">
              <a:latin typeface="Meiryo" panose="020B0604030504040204" pitchFamily="34" charset="-128"/>
              <a:ea typeface="Meiryo" panose="020B0604030504040204" pitchFamily="34" charset="-128"/>
            </a:endParaRPr>
          </a:p>
        </p:txBody>
      </p:sp>
      <p:sp>
        <p:nvSpPr>
          <p:cNvPr id="25" name="Google Shape;270;p18">
            <a:extLst>
              <a:ext uri="{FF2B5EF4-FFF2-40B4-BE49-F238E27FC236}">
                <a16:creationId xmlns:a16="http://schemas.microsoft.com/office/drawing/2014/main" id="{044788C0-AE68-9740-A4F5-F1A37D70D29A}"/>
              </a:ext>
            </a:extLst>
          </p:cNvPr>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14</a:t>
            </a:fld>
            <a:endParaRPr dirty="0">
              <a:latin typeface="Segoe UI Emoji" panose="020B0502040204020203" pitchFamily="34" charset="0"/>
              <a:ea typeface="Segoe UI Emoji" panose="020B0502040204020203" pitchFamily="34" charset="0"/>
            </a:endParaRPr>
          </a:p>
        </p:txBody>
      </p:sp>
      <p:pic>
        <p:nvPicPr>
          <p:cNvPr id="3" name="図 2" descr="モニター, スクリーンショット, 画面, コンピューター が含まれている画像&#10;&#10;自動的に生成された説明">
            <a:extLst>
              <a:ext uri="{FF2B5EF4-FFF2-40B4-BE49-F238E27FC236}">
                <a16:creationId xmlns:a16="http://schemas.microsoft.com/office/drawing/2014/main" id="{A540DCF9-2505-1C4F-9C35-B2E9453003AE}"/>
              </a:ext>
            </a:extLst>
          </p:cNvPr>
          <p:cNvPicPr>
            <a:picLocks noChangeAspect="1"/>
          </p:cNvPicPr>
          <p:nvPr/>
        </p:nvPicPr>
        <p:blipFill rotWithShape="1">
          <a:blip r:embed="rId3"/>
          <a:srcRect l="35185" t="24547" r="35185" b="30610"/>
          <a:stretch/>
        </p:blipFill>
        <p:spPr>
          <a:xfrm>
            <a:off x="4470400" y="3179924"/>
            <a:ext cx="3251200" cy="3075409"/>
          </a:xfrm>
          <a:prstGeom prst="rect">
            <a:avLst/>
          </a:prstGeom>
        </p:spPr>
      </p:pic>
      <p:sp>
        <p:nvSpPr>
          <p:cNvPr id="5" name="正方形/長方形 4">
            <a:extLst>
              <a:ext uri="{FF2B5EF4-FFF2-40B4-BE49-F238E27FC236}">
                <a16:creationId xmlns:a16="http://schemas.microsoft.com/office/drawing/2014/main" id="{0F71FA6D-BBF3-2E4F-BC0F-BEC197C1B7F0}"/>
              </a:ext>
            </a:extLst>
          </p:cNvPr>
          <p:cNvSpPr/>
          <p:nvPr/>
        </p:nvSpPr>
        <p:spPr>
          <a:xfrm>
            <a:off x="6709264" y="6500069"/>
            <a:ext cx="3220818" cy="461665"/>
          </a:xfrm>
          <a:prstGeom prst="rect">
            <a:avLst/>
          </a:prstGeom>
        </p:spPr>
        <p:txBody>
          <a:bodyPr wrap="none">
            <a:spAutoFit/>
          </a:bodyPr>
          <a:lstStyle/>
          <a:p>
            <a:r>
              <a:rPr lang="en" altLang="ja-JP" sz="2400" dirty="0">
                <a:latin typeface="Meiryo" panose="020B0604030504040204" pitchFamily="34" charset="-128"/>
                <a:ea typeface="Meiryo" panose="020B0604030504040204" pitchFamily="34" charset="-128"/>
              </a:rPr>
              <a:t>http://iamthecu.be/</a:t>
            </a:r>
            <a:endParaRPr lang="ja-JP" altLang="en-US" sz="2400">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8F1C8048-7695-BF4A-98FD-AC31F4067076}"/>
              </a:ext>
            </a:extLst>
          </p:cNvPr>
          <p:cNvSpPr txBox="1"/>
          <p:nvPr/>
        </p:nvSpPr>
        <p:spPr>
          <a:xfrm>
            <a:off x="4384336" y="5520203"/>
            <a:ext cx="1107996" cy="461665"/>
          </a:xfrm>
          <a:prstGeom prst="rect">
            <a:avLst/>
          </a:prstGeom>
          <a:noFill/>
        </p:spPr>
        <p:txBody>
          <a:bodyPr wrap="none" rtlCol="0">
            <a:spAutoFit/>
          </a:bodyPr>
          <a:lstStyle/>
          <a:p>
            <a:r>
              <a:rPr lang="ja-JP" altLang="en-US" sz="2400" b="1">
                <a:solidFill>
                  <a:schemeClr val="bg1"/>
                </a:solidFill>
              </a:rPr>
              <a:t>１列目</a:t>
            </a:r>
          </a:p>
        </p:txBody>
      </p:sp>
      <p:sp>
        <p:nvSpPr>
          <p:cNvPr id="32" name="テキスト ボックス 31">
            <a:extLst>
              <a:ext uri="{FF2B5EF4-FFF2-40B4-BE49-F238E27FC236}">
                <a16:creationId xmlns:a16="http://schemas.microsoft.com/office/drawing/2014/main" id="{7862CAB9-5D58-0240-B5A7-E0BCA92876D6}"/>
              </a:ext>
            </a:extLst>
          </p:cNvPr>
          <p:cNvSpPr txBox="1"/>
          <p:nvPr/>
        </p:nvSpPr>
        <p:spPr>
          <a:xfrm>
            <a:off x="4873924" y="6012722"/>
            <a:ext cx="1107996" cy="461665"/>
          </a:xfrm>
          <a:prstGeom prst="rect">
            <a:avLst/>
          </a:prstGeom>
          <a:solidFill>
            <a:schemeClr val="tx1"/>
          </a:solidFill>
        </p:spPr>
        <p:txBody>
          <a:bodyPr wrap="none" rtlCol="0">
            <a:spAutoFit/>
          </a:bodyPr>
          <a:lstStyle/>
          <a:p>
            <a:r>
              <a:rPr lang="ja-JP" altLang="en-US" sz="2400" b="1">
                <a:solidFill>
                  <a:schemeClr val="bg1"/>
                </a:solidFill>
              </a:rPr>
              <a:t>２列目</a:t>
            </a:r>
          </a:p>
        </p:txBody>
      </p:sp>
      <p:sp>
        <p:nvSpPr>
          <p:cNvPr id="33" name="テキスト ボックス 32">
            <a:extLst>
              <a:ext uri="{FF2B5EF4-FFF2-40B4-BE49-F238E27FC236}">
                <a16:creationId xmlns:a16="http://schemas.microsoft.com/office/drawing/2014/main" id="{03A3EB1A-0B46-DB4D-81B9-841F004EDD99}"/>
              </a:ext>
            </a:extLst>
          </p:cNvPr>
          <p:cNvSpPr txBox="1"/>
          <p:nvPr/>
        </p:nvSpPr>
        <p:spPr>
          <a:xfrm>
            <a:off x="5847449" y="6012721"/>
            <a:ext cx="1107996" cy="461665"/>
          </a:xfrm>
          <a:prstGeom prst="rect">
            <a:avLst/>
          </a:prstGeom>
          <a:solidFill>
            <a:schemeClr val="tx1"/>
          </a:solidFill>
        </p:spPr>
        <p:txBody>
          <a:bodyPr wrap="none" rtlCol="0">
            <a:spAutoFit/>
          </a:bodyPr>
          <a:lstStyle/>
          <a:p>
            <a:r>
              <a:rPr lang="ja-JP" altLang="en-US" sz="2400" b="1">
                <a:solidFill>
                  <a:schemeClr val="bg1"/>
                </a:solidFill>
              </a:rPr>
              <a:t>３列目</a:t>
            </a:r>
          </a:p>
        </p:txBody>
      </p:sp>
    </p:spTree>
    <p:extLst>
      <p:ext uri="{BB962C8B-B14F-4D97-AF65-F5344CB8AC3E}">
        <p14:creationId xmlns:p14="http://schemas.microsoft.com/office/powerpoint/2010/main" val="227644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暗号の暗号化手順７</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15</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0" y="1959855"/>
            <a:ext cx="9243479"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６</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２．横方向の回転</a:t>
            </a:r>
            <a:endParaRPr lang="en-US" altLang="ja-JP" sz="2667" dirty="0">
              <a:latin typeface="Meiryo" panose="020B0604030504040204" pitchFamily="34" charset="-128"/>
              <a:ea typeface="Meiryo" panose="020B0604030504040204" pitchFamily="34" charset="-128"/>
            </a:endParaRPr>
          </a:p>
        </p:txBody>
      </p:sp>
      <p:pic>
        <p:nvPicPr>
          <p:cNvPr id="3" name="図 2" descr="モニター, スクリーンショット, コンピューター, 画面 が含まれている画像&#10;&#10;自動的に生成された説明">
            <a:extLst>
              <a:ext uri="{FF2B5EF4-FFF2-40B4-BE49-F238E27FC236}">
                <a16:creationId xmlns:a16="http://schemas.microsoft.com/office/drawing/2014/main" id="{E96C905D-B60E-CE47-ACD3-7A7B148A530B}"/>
              </a:ext>
            </a:extLst>
          </p:cNvPr>
          <p:cNvPicPr>
            <a:picLocks noChangeAspect="1"/>
          </p:cNvPicPr>
          <p:nvPr/>
        </p:nvPicPr>
        <p:blipFill rotWithShape="1">
          <a:blip r:embed="rId3"/>
          <a:srcRect l="35478" t="25633" r="35721" b="30352"/>
          <a:stretch/>
        </p:blipFill>
        <p:spPr>
          <a:xfrm>
            <a:off x="4470399" y="3179924"/>
            <a:ext cx="3254400" cy="3108565"/>
          </a:xfrm>
          <a:prstGeom prst="rect">
            <a:avLst/>
          </a:prstGeom>
        </p:spPr>
      </p:pic>
      <p:sp>
        <p:nvSpPr>
          <p:cNvPr id="19" name="正方形/長方形 18">
            <a:extLst>
              <a:ext uri="{FF2B5EF4-FFF2-40B4-BE49-F238E27FC236}">
                <a16:creationId xmlns:a16="http://schemas.microsoft.com/office/drawing/2014/main" id="{BBD537BB-4D0E-B34F-87E0-BDD016E663C1}"/>
              </a:ext>
            </a:extLst>
          </p:cNvPr>
          <p:cNvSpPr/>
          <p:nvPr/>
        </p:nvSpPr>
        <p:spPr>
          <a:xfrm>
            <a:off x="6709264" y="6500069"/>
            <a:ext cx="3220818" cy="461665"/>
          </a:xfrm>
          <a:prstGeom prst="rect">
            <a:avLst/>
          </a:prstGeom>
        </p:spPr>
        <p:txBody>
          <a:bodyPr wrap="none">
            <a:spAutoFit/>
          </a:bodyPr>
          <a:lstStyle/>
          <a:p>
            <a:r>
              <a:rPr lang="en" altLang="ja-JP" sz="2400" dirty="0">
                <a:latin typeface="Meiryo" panose="020B0604030504040204" pitchFamily="34" charset="-128"/>
                <a:ea typeface="Meiryo" panose="020B0604030504040204" pitchFamily="34" charset="-128"/>
              </a:rPr>
              <a:t>http://iamthecu.be/</a:t>
            </a:r>
            <a:endParaRPr lang="ja-JP" altLang="en-US" sz="24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534CFAF9-AEB1-AA41-89CD-832683428B71}"/>
              </a:ext>
            </a:extLst>
          </p:cNvPr>
          <p:cNvSpPr txBox="1"/>
          <p:nvPr/>
        </p:nvSpPr>
        <p:spPr>
          <a:xfrm>
            <a:off x="3801404" y="4061964"/>
            <a:ext cx="1107996" cy="461665"/>
          </a:xfrm>
          <a:prstGeom prst="rect">
            <a:avLst/>
          </a:prstGeom>
          <a:solidFill>
            <a:schemeClr val="tx1"/>
          </a:solidFill>
        </p:spPr>
        <p:txBody>
          <a:bodyPr wrap="none" rtlCol="0">
            <a:spAutoFit/>
          </a:bodyPr>
          <a:lstStyle/>
          <a:p>
            <a:r>
              <a:rPr lang="ja-JP" altLang="en-US" sz="2400" b="1">
                <a:solidFill>
                  <a:schemeClr val="bg1"/>
                </a:solidFill>
              </a:rPr>
              <a:t>１列目</a:t>
            </a:r>
          </a:p>
        </p:txBody>
      </p:sp>
      <p:sp>
        <p:nvSpPr>
          <p:cNvPr id="22" name="テキスト ボックス 21">
            <a:extLst>
              <a:ext uri="{FF2B5EF4-FFF2-40B4-BE49-F238E27FC236}">
                <a16:creationId xmlns:a16="http://schemas.microsoft.com/office/drawing/2014/main" id="{F903B0EC-7398-004F-B0B3-18376FC4C0E3}"/>
              </a:ext>
            </a:extLst>
          </p:cNvPr>
          <p:cNvSpPr txBox="1"/>
          <p:nvPr/>
        </p:nvSpPr>
        <p:spPr>
          <a:xfrm>
            <a:off x="3801404" y="4673549"/>
            <a:ext cx="1107996" cy="461665"/>
          </a:xfrm>
          <a:prstGeom prst="rect">
            <a:avLst/>
          </a:prstGeom>
          <a:solidFill>
            <a:schemeClr val="tx1"/>
          </a:solidFill>
        </p:spPr>
        <p:txBody>
          <a:bodyPr wrap="none" rtlCol="0">
            <a:spAutoFit/>
          </a:bodyPr>
          <a:lstStyle/>
          <a:p>
            <a:r>
              <a:rPr lang="ja-JP" altLang="en-US" sz="2400" b="1">
                <a:solidFill>
                  <a:schemeClr val="bg1"/>
                </a:solidFill>
              </a:rPr>
              <a:t>２列目</a:t>
            </a:r>
          </a:p>
        </p:txBody>
      </p:sp>
      <p:sp>
        <p:nvSpPr>
          <p:cNvPr id="23" name="テキスト ボックス 22">
            <a:extLst>
              <a:ext uri="{FF2B5EF4-FFF2-40B4-BE49-F238E27FC236}">
                <a16:creationId xmlns:a16="http://schemas.microsoft.com/office/drawing/2014/main" id="{71E22642-242F-FC41-877C-3FEE8FF45DCE}"/>
              </a:ext>
            </a:extLst>
          </p:cNvPr>
          <p:cNvSpPr txBox="1"/>
          <p:nvPr/>
        </p:nvSpPr>
        <p:spPr>
          <a:xfrm>
            <a:off x="3801404" y="5285134"/>
            <a:ext cx="1107996" cy="461665"/>
          </a:xfrm>
          <a:prstGeom prst="rect">
            <a:avLst/>
          </a:prstGeom>
          <a:solidFill>
            <a:schemeClr val="tx1"/>
          </a:solidFill>
        </p:spPr>
        <p:txBody>
          <a:bodyPr wrap="none" rtlCol="0">
            <a:spAutoFit/>
          </a:bodyPr>
          <a:lstStyle/>
          <a:p>
            <a:r>
              <a:rPr lang="ja-JP" altLang="en-US" sz="2400" b="1">
                <a:solidFill>
                  <a:schemeClr val="bg1"/>
                </a:solidFill>
              </a:rPr>
              <a:t>３列目</a:t>
            </a:r>
          </a:p>
        </p:txBody>
      </p:sp>
    </p:spTree>
    <p:extLst>
      <p:ext uri="{BB962C8B-B14F-4D97-AF65-F5344CB8AC3E}">
        <p14:creationId xmlns:p14="http://schemas.microsoft.com/office/powerpoint/2010/main" val="326725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暗号の暗号化手順８</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16</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0" y="1959855"/>
            <a:ext cx="9243479"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６</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３．回転方向の回転</a:t>
            </a:r>
            <a:endParaRPr lang="en-US" altLang="ja-JP" sz="2667" dirty="0">
              <a:latin typeface="Meiryo" panose="020B0604030504040204" pitchFamily="34" charset="-128"/>
              <a:ea typeface="Meiryo" panose="020B0604030504040204" pitchFamily="34" charset="-128"/>
            </a:endParaRPr>
          </a:p>
        </p:txBody>
      </p:sp>
      <p:pic>
        <p:nvPicPr>
          <p:cNvPr id="13" name="図 12" descr="モニター, スクリーンショット, 画面, 室内 が含まれている画像&#10;&#10;自動的に生成された説明">
            <a:extLst>
              <a:ext uri="{FF2B5EF4-FFF2-40B4-BE49-F238E27FC236}">
                <a16:creationId xmlns:a16="http://schemas.microsoft.com/office/drawing/2014/main" id="{8D589EBB-E7FC-8642-A8A5-A141EAACA778}"/>
              </a:ext>
            </a:extLst>
          </p:cNvPr>
          <p:cNvPicPr>
            <a:picLocks noChangeAspect="1"/>
          </p:cNvPicPr>
          <p:nvPr/>
        </p:nvPicPr>
        <p:blipFill rotWithShape="1">
          <a:blip r:embed="rId3"/>
          <a:srcRect l="33944" t="27081" r="37024" b="28915"/>
          <a:stretch/>
        </p:blipFill>
        <p:spPr>
          <a:xfrm>
            <a:off x="4476953" y="3180735"/>
            <a:ext cx="3254400" cy="3082944"/>
          </a:xfrm>
          <a:prstGeom prst="rect">
            <a:avLst/>
          </a:prstGeom>
        </p:spPr>
      </p:pic>
      <p:sp>
        <p:nvSpPr>
          <p:cNvPr id="14" name="正方形/長方形 13">
            <a:extLst>
              <a:ext uri="{FF2B5EF4-FFF2-40B4-BE49-F238E27FC236}">
                <a16:creationId xmlns:a16="http://schemas.microsoft.com/office/drawing/2014/main" id="{E60D722C-44A8-C54A-B39C-F021B6A91BD5}"/>
              </a:ext>
            </a:extLst>
          </p:cNvPr>
          <p:cNvSpPr/>
          <p:nvPr/>
        </p:nvSpPr>
        <p:spPr>
          <a:xfrm>
            <a:off x="6722375" y="6500069"/>
            <a:ext cx="3220818" cy="461665"/>
          </a:xfrm>
          <a:prstGeom prst="rect">
            <a:avLst/>
          </a:prstGeom>
        </p:spPr>
        <p:txBody>
          <a:bodyPr wrap="none">
            <a:spAutoFit/>
          </a:bodyPr>
          <a:lstStyle/>
          <a:p>
            <a:r>
              <a:rPr lang="en" altLang="ja-JP" sz="2400" dirty="0">
                <a:latin typeface="Meiryo" panose="020B0604030504040204" pitchFamily="34" charset="-128"/>
                <a:ea typeface="Meiryo" panose="020B0604030504040204" pitchFamily="34" charset="-128"/>
              </a:rPr>
              <a:t>http://iamthecu.be/</a:t>
            </a:r>
            <a:endParaRPr lang="ja-JP" altLang="en-US" sz="240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A3A69F1-49F5-2542-9767-BC50B2BAB980}"/>
              </a:ext>
            </a:extLst>
          </p:cNvPr>
          <p:cNvSpPr txBox="1"/>
          <p:nvPr/>
        </p:nvSpPr>
        <p:spPr>
          <a:xfrm>
            <a:off x="5548284" y="5827513"/>
            <a:ext cx="1107996" cy="461665"/>
          </a:xfrm>
          <a:prstGeom prst="rect">
            <a:avLst/>
          </a:prstGeom>
          <a:noFill/>
        </p:spPr>
        <p:txBody>
          <a:bodyPr wrap="none" rtlCol="0">
            <a:spAutoFit/>
          </a:bodyPr>
          <a:lstStyle/>
          <a:p>
            <a:r>
              <a:rPr lang="ja-JP" altLang="en-US" sz="2400" b="1">
                <a:solidFill>
                  <a:schemeClr val="bg1"/>
                </a:solidFill>
              </a:rPr>
              <a:t>１列目</a:t>
            </a:r>
          </a:p>
        </p:txBody>
      </p:sp>
      <p:sp>
        <p:nvSpPr>
          <p:cNvPr id="16" name="テキスト ボックス 15">
            <a:extLst>
              <a:ext uri="{FF2B5EF4-FFF2-40B4-BE49-F238E27FC236}">
                <a16:creationId xmlns:a16="http://schemas.microsoft.com/office/drawing/2014/main" id="{EB571972-D156-4C44-A740-93640D9404DE}"/>
              </a:ext>
            </a:extLst>
          </p:cNvPr>
          <p:cNvSpPr txBox="1"/>
          <p:nvPr/>
        </p:nvSpPr>
        <p:spPr>
          <a:xfrm>
            <a:off x="4486021" y="3461217"/>
            <a:ext cx="1107996" cy="461665"/>
          </a:xfrm>
          <a:prstGeom prst="rect">
            <a:avLst/>
          </a:prstGeom>
          <a:noFill/>
        </p:spPr>
        <p:txBody>
          <a:bodyPr wrap="none" rtlCol="0">
            <a:spAutoFit/>
          </a:bodyPr>
          <a:lstStyle/>
          <a:p>
            <a:r>
              <a:rPr lang="ja-JP" altLang="en-US" sz="2400" b="1">
                <a:solidFill>
                  <a:schemeClr val="bg1"/>
                </a:solidFill>
              </a:rPr>
              <a:t>２列目</a:t>
            </a:r>
          </a:p>
        </p:txBody>
      </p:sp>
      <p:sp>
        <p:nvSpPr>
          <p:cNvPr id="17" name="テキスト ボックス 16">
            <a:extLst>
              <a:ext uri="{FF2B5EF4-FFF2-40B4-BE49-F238E27FC236}">
                <a16:creationId xmlns:a16="http://schemas.microsoft.com/office/drawing/2014/main" id="{D2FA35BD-2224-7D46-B1F1-F6972CD54B97}"/>
              </a:ext>
            </a:extLst>
          </p:cNvPr>
          <p:cNvSpPr txBox="1"/>
          <p:nvPr/>
        </p:nvSpPr>
        <p:spPr>
          <a:xfrm>
            <a:off x="4977272" y="3168240"/>
            <a:ext cx="1107996" cy="461665"/>
          </a:xfrm>
          <a:prstGeom prst="rect">
            <a:avLst/>
          </a:prstGeom>
          <a:noFill/>
        </p:spPr>
        <p:txBody>
          <a:bodyPr wrap="none" rtlCol="0">
            <a:spAutoFit/>
          </a:bodyPr>
          <a:lstStyle/>
          <a:p>
            <a:r>
              <a:rPr lang="ja-JP" altLang="en-US" sz="2400" b="1">
                <a:solidFill>
                  <a:schemeClr val="bg1"/>
                </a:solidFill>
              </a:rPr>
              <a:t>３列目</a:t>
            </a:r>
          </a:p>
        </p:txBody>
      </p:sp>
    </p:spTree>
    <p:extLst>
      <p:ext uri="{BB962C8B-B14F-4D97-AF65-F5344CB8AC3E}">
        <p14:creationId xmlns:p14="http://schemas.microsoft.com/office/powerpoint/2010/main" val="133269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暗号の暗号化手順９</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17</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0" y="1959855"/>
            <a:ext cx="9243479"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７．暗号文はこの順で取得</a:t>
            </a:r>
            <a:endParaRPr lang="en-US" altLang="ja-JP" sz="2667"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CAE55993-7852-8F40-AA19-D73D7DAF6F00}"/>
              </a:ext>
            </a:extLst>
          </p:cNvPr>
          <p:cNvGraphicFramePr>
            <a:graphicFrameLocks noGrp="1"/>
          </p:cNvGraphicFramePr>
          <p:nvPr/>
        </p:nvGraphicFramePr>
        <p:xfrm>
          <a:off x="3367235" y="2912168"/>
          <a:ext cx="5665332" cy="3895821"/>
        </p:xfrm>
        <a:graphic>
          <a:graphicData uri="http://schemas.openxmlformats.org/drawingml/2006/table">
            <a:tbl>
              <a:tblPr firstRow="1" bandRow="1">
                <a:tableStyleId>{5C22544A-7EE6-4342-B048-85BDC9FD1C3A}</a:tableStyleId>
              </a:tblPr>
              <a:tblGrid>
                <a:gridCol w="472111">
                  <a:extLst>
                    <a:ext uri="{9D8B030D-6E8A-4147-A177-3AD203B41FA5}">
                      <a16:colId xmlns:a16="http://schemas.microsoft.com/office/drawing/2014/main" val="4005922875"/>
                    </a:ext>
                  </a:extLst>
                </a:gridCol>
                <a:gridCol w="472111">
                  <a:extLst>
                    <a:ext uri="{9D8B030D-6E8A-4147-A177-3AD203B41FA5}">
                      <a16:colId xmlns:a16="http://schemas.microsoft.com/office/drawing/2014/main" val="1160107570"/>
                    </a:ext>
                  </a:extLst>
                </a:gridCol>
                <a:gridCol w="472111">
                  <a:extLst>
                    <a:ext uri="{9D8B030D-6E8A-4147-A177-3AD203B41FA5}">
                      <a16:colId xmlns:a16="http://schemas.microsoft.com/office/drawing/2014/main" val="3259290427"/>
                    </a:ext>
                  </a:extLst>
                </a:gridCol>
                <a:gridCol w="472111">
                  <a:extLst>
                    <a:ext uri="{9D8B030D-6E8A-4147-A177-3AD203B41FA5}">
                      <a16:colId xmlns:a16="http://schemas.microsoft.com/office/drawing/2014/main" val="3908920820"/>
                    </a:ext>
                  </a:extLst>
                </a:gridCol>
                <a:gridCol w="472111">
                  <a:extLst>
                    <a:ext uri="{9D8B030D-6E8A-4147-A177-3AD203B41FA5}">
                      <a16:colId xmlns:a16="http://schemas.microsoft.com/office/drawing/2014/main" val="3309888248"/>
                    </a:ext>
                  </a:extLst>
                </a:gridCol>
                <a:gridCol w="472111">
                  <a:extLst>
                    <a:ext uri="{9D8B030D-6E8A-4147-A177-3AD203B41FA5}">
                      <a16:colId xmlns:a16="http://schemas.microsoft.com/office/drawing/2014/main" val="2513647445"/>
                    </a:ext>
                  </a:extLst>
                </a:gridCol>
                <a:gridCol w="472111">
                  <a:extLst>
                    <a:ext uri="{9D8B030D-6E8A-4147-A177-3AD203B41FA5}">
                      <a16:colId xmlns:a16="http://schemas.microsoft.com/office/drawing/2014/main" val="3188672245"/>
                    </a:ext>
                  </a:extLst>
                </a:gridCol>
                <a:gridCol w="472111">
                  <a:extLst>
                    <a:ext uri="{9D8B030D-6E8A-4147-A177-3AD203B41FA5}">
                      <a16:colId xmlns:a16="http://schemas.microsoft.com/office/drawing/2014/main" val="269976950"/>
                    </a:ext>
                  </a:extLst>
                </a:gridCol>
                <a:gridCol w="472111">
                  <a:extLst>
                    <a:ext uri="{9D8B030D-6E8A-4147-A177-3AD203B41FA5}">
                      <a16:colId xmlns:a16="http://schemas.microsoft.com/office/drawing/2014/main" val="1442928334"/>
                    </a:ext>
                  </a:extLst>
                </a:gridCol>
                <a:gridCol w="472111">
                  <a:extLst>
                    <a:ext uri="{9D8B030D-6E8A-4147-A177-3AD203B41FA5}">
                      <a16:colId xmlns:a16="http://schemas.microsoft.com/office/drawing/2014/main" val="693009087"/>
                    </a:ext>
                  </a:extLst>
                </a:gridCol>
                <a:gridCol w="472111">
                  <a:extLst>
                    <a:ext uri="{9D8B030D-6E8A-4147-A177-3AD203B41FA5}">
                      <a16:colId xmlns:a16="http://schemas.microsoft.com/office/drawing/2014/main" val="1195550231"/>
                    </a:ext>
                  </a:extLst>
                </a:gridCol>
                <a:gridCol w="472111">
                  <a:extLst>
                    <a:ext uri="{9D8B030D-6E8A-4147-A177-3AD203B41FA5}">
                      <a16:colId xmlns:a16="http://schemas.microsoft.com/office/drawing/2014/main" val="4145200901"/>
                    </a:ext>
                  </a:extLst>
                </a:gridCol>
              </a:tblGrid>
              <a:tr h="432869">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2</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3</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432869">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432869">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432869">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432869">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432869">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432869">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5118566"/>
                  </a:ext>
                </a:extLst>
              </a:tr>
              <a:tr h="432869">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117170"/>
                  </a:ext>
                </a:extLst>
              </a:tr>
              <a:tr h="432869">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944984"/>
                  </a:ext>
                </a:extLst>
              </a:tr>
            </a:tbl>
          </a:graphicData>
        </a:graphic>
      </p:graphicFrame>
    </p:spTree>
    <p:extLst>
      <p:ext uri="{BB962C8B-B14F-4D97-AF65-F5344CB8AC3E}">
        <p14:creationId xmlns:p14="http://schemas.microsoft.com/office/powerpoint/2010/main" val="38529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暗号の利用メリット</a:t>
            </a:r>
            <a:endParaRPr sz="4000" dirty="0">
              <a:solidFill>
                <a:schemeClr val="bg1"/>
              </a:solidFill>
              <a:latin typeface="Meiryo" panose="020B0604030504040204" pitchFamily="34" charset="-128"/>
              <a:ea typeface="Meiryo" panose="020B0604030504040204" pitchFamily="34" charset="-128"/>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8" name="Google Shape;270;p18">
            <a:extLst>
              <a:ext uri="{FF2B5EF4-FFF2-40B4-BE49-F238E27FC236}">
                <a16:creationId xmlns:a16="http://schemas.microsoft.com/office/drawing/2014/main" id="{73F5F476-934A-9A46-BDC5-A8C470080C23}"/>
              </a:ext>
            </a:extLst>
          </p:cNvPr>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18</a:t>
            </a:fld>
            <a:endParaRPr dirty="0">
              <a:latin typeface="Segoe UI Emoji" panose="020B0502040204020203" pitchFamily="34" charset="0"/>
              <a:ea typeface="Segoe UI Emoji" panose="020B0502040204020203" pitchFamily="34" charset="0"/>
            </a:endParaRPr>
          </a:p>
        </p:txBody>
      </p:sp>
      <p:graphicFrame>
        <p:nvGraphicFramePr>
          <p:cNvPr id="2" name="図表 1">
            <a:extLst>
              <a:ext uri="{FF2B5EF4-FFF2-40B4-BE49-F238E27FC236}">
                <a16:creationId xmlns:a16="http://schemas.microsoft.com/office/drawing/2014/main" id="{15B4A1E2-FCF9-974F-9CFF-8EDCE9B7AA56}"/>
              </a:ext>
            </a:extLst>
          </p:cNvPr>
          <p:cNvGraphicFramePr/>
          <p:nvPr/>
        </p:nvGraphicFramePr>
        <p:xfrm>
          <a:off x="-35981" y="1768269"/>
          <a:ext cx="12227980" cy="5089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a:extLst>
              <a:ext uri="{FF2B5EF4-FFF2-40B4-BE49-F238E27FC236}">
                <a16:creationId xmlns:a16="http://schemas.microsoft.com/office/drawing/2014/main" id="{A5F303F3-4866-1F46-B923-B9381D8E730C}"/>
              </a:ext>
            </a:extLst>
          </p:cNvPr>
          <p:cNvSpPr txBox="1"/>
          <p:nvPr/>
        </p:nvSpPr>
        <p:spPr>
          <a:xfrm>
            <a:off x="7406968" y="2178332"/>
            <a:ext cx="2123768" cy="1815690"/>
          </a:xfrm>
          <a:prstGeom prst="rect">
            <a:avLst/>
          </a:prstGeom>
          <a:noFill/>
        </p:spPr>
        <p:txBody>
          <a:bodyPr wrap="square" rtlCol="0">
            <a:spAutoFit/>
          </a:bodyPr>
          <a:lstStyle/>
          <a:p>
            <a:r>
              <a:rPr lang="ja-JP" altLang="en-US" sz="3733"/>
              <a:t>内容はキャンプ中に書く</a:t>
            </a:r>
          </a:p>
        </p:txBody>
      </p:sp>
    </p:spTree>
    <p:extLst>
      <p:ext uri="{BB962C8B-B14F-4D97-AF65-F5344CB8AC3E}">
        <p14:creationId xmlns:p14="http://schemas.microsoft.com/office/powerpoint/2010/main" val="3227413657"/>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3828197"/>
            <a:ext cx="5459200" cy="1546400"/>
          </a:xfrm>
          <a:prstGeom prst="rect">
            <a:avLst/>
          </a:prstGeom>
        </p:spPr>
        <p:txBody>
          <a:bodyPr spcFirstLastPara="1" vert="horz" wrap="square" lIns="121900" tIns="121900" rIns="121900" bIns="121900" rtlCol="0" anchor="b" anchorCtr="0">
            <a:noAutofit/>
          </a:bodyPr>
          <a:lstStyle/>
          <a:p>
            <a:r>
              <a:rPr lang="en" altLang="ja-JP" dirty="0">
                <a:solidFill>
                  <a:schemeClr val="bg1"/>
                </a:solidFill>
                <a:latin typeface="Meiryo" panose="020B0604030504040204" pitchFamily="34" charset="-128"/>
                <a:ea typeface="Meiryo" panose="020B0604030504040204" pitchFamily="34" charset="-128"/>
              </a:rPr>
              <a:t>cubing</a:t>
            </a:r>
            <a:r>
              <a:rPr lang="ja-JP" altLang="en-US">
                <a:solidFill>
                  <a:schemeClr val="bg1"/>
                </a:solidFill>
                <a:latin typeface="Meiryo" panose="020B0604030504040204" pitchFamily="34" charset="-128"/>
                <a:ea typeface="Meiryo" panose="020B0604030504040204" pitchFamily="34" charset="-128"/>
              </a:rPr>
              <a:t>モードの提案</a:t>
            </a:r>
            <a:endParaRPr lang="en" altLang="ja-JP" dirty="0">
              <a:solidFill>
                <a:schemeClr val="bg1"/>
              </a:solidFill>
              <a:latin typeface="Meiryo" panose="020B0604030504040204" pitchFamily="34" charset="-128"/>
              <a:ea typeface="Meiryo" panose="020B0604030504040204" pitchFamily="34" charset="-128"/>
            </a:endParaRP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 altLang="ja-JP" dirty="0">
                <a:latin typeface="Segoe UI Emoji" panose="020B0502040204020203" pitchFamily="34" charset="0"/>
                <a:ea typeface="Segoe UI Emoji" panose="020B0502040204020203" pitchFamily="34" charset="0"/>
              </a:rPr>
              <a:t>Proposal for cubing-mode</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19</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 altLang="ja-JP" sz="16000" b="1" dirty="0">
                <a:solidFill>
                  <a:srgbClr val="3F5378"/>
                </a:solidFill>
                <a:latin typeface="Roboto Condensed"/>
                <a:ea typeface="Roboto Condensed"/>
                <a:cs typeface="Roboto Condensed"/>
                <a:sym typeface="Roboto Condensed"/>
              </a:rPr>
              <a:t>2</a:t>
            </a:r>
            <a:endParaRPr sz="4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88240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a:t>
            </a:fld>
            <a:endParaRPr dirty="0">
              <a:latin typeface="Segoe UI Emoji" panose="020B0502040204020203" pitchFamily="34" charset="0"/>
              <a:ea typeface="Segoe UI Emoji" panose="020B0502040204020203" pitchFamily="34" charset="0"/>
            </a:endParaRPr>
          </a:p>
        </p:txBody>
      </p:sp>
      <p:sp>
        <p:nvSpPr>
          <p:cNvPr id="2" name="テキスト ボックス 1">
            <a:extLst>
              <a:ext uri="{FF2B5EF4-FFF2-40B4-BE49-F238E27FC236}">
                <a16:creationId xmlns:a16="http://schemas.microsoft.com/office/drawing/2014/main" id="{F5A7067A-D07F-194D-B0A4-1B53219EBD91}"/>
              </a:ext>
            </a:extLst>
          </p:cNvPr>
          <p:cNvSpPr txBox="1"/>
          <p:nvPr/>
        </p:nvSpPr>
        <p:spPr>
          <a:xfrm>
            <a:off x="332509" y="266009"/>
            <a:ext cx="1762299" cy="830997"/>
          </a:xfrm>
          <a:prstGeom prst="rect">
            <a:avLst/>
          </a:prstGeom>
          <a:noFill/>
        </p:spPr>
        <p:txBody>
          <a:bodyPr wrap="square" rtlCol="0">
            <a:spAutoFit/>
          </a:bodyPr>
          <a:lstStyle/>
          <a:p>
            <a:r>
              <a:rPr lang="ja-JP" altLang="en-US" sz="2400">
                <a:solidFill>
                  <a:schemeClr val="bg1"/>
                </a:solidFill>
                <a:latin typeface="Meiryo" panose="020B0604030504040204" pitchFamily="34" charset="-128"/>
                <a:ea typeface="Meiryo" panose="020B0604030504040204" pitchFamily="34" charset="-128"/>
              </a:rPr>
              <a:t>自己紹介</a:t>
            </a:r>
            <a:r>
              <a:rPr lang="en-US" altLang="ja-JP" sz="2400" dirty="0">
                <a:solidFill>
                  <a:schemeClr val="bg1"/>
                </a:solidFill>
                <a:latin typeface="Segoe UI Emoji" panose="020B0502040204020203" pitchFamily="34" charset="0"/>
                <a:ea typeface="Segoe UI Emoji" panose="020B0502040204020203" pitchFamily="34" charset="0"/>
              </a:rPr>
              <a:t>. json</a:t>
            </a:r>
            <a:endParaRPr lang="ja-JP" altLang="en-US" sz="2400">
              <a:solidFill>
                <a:schemeClr val="bg1"/>
              </a:solidFill>
              <a:latin typeface="Segoe UI Emoji" panose="020B0502040204020203" pitchFamily="34" charset="0"/>
              <a:ea typeface="MS Gothic" panose="020B0609070205080204" pitchFamily="49" charset="-128"/>
            </a:endParaRPr>
          </a:p>
        </p:txBody>
      </p:sp>
      <p:sp>
        <p:nvSpPr>
          <p:cNvPr id="3" name="テキスト ボックス 2">
            <a:extLst>
              <a:ext uri="{FF2B5EF4-FFF2-40B4-BE49-F238E27FC236}">
                <a16:creationId xmlns:a16="http://schemas.microsoft.com/office/drawing/2014/main" id="{766E6FDA-EF4B-094D-BC88-BD5013F763B3}"/>
              </a:ext>
            </a:extLst>
          </p:cNvPr>
          <p:cNvSpPr txBox="1"/>
          <p:nvPr/>
        </p:nvSpPr>
        <p:spPr>
          <a:xfrm>
            <a:off x="1011504" y="763137"/>
            <a:ext cx="10168993" cy="6186437"/>
          </a:xfrm>
          <a:prstGeom prst="rect">
            <a:avLst/>
          </a:prstGeom>
          <a:noFill/>
        </p:spPr>
        <p:txBody>
          <a:bodyPr wrap="square" rtlCol="0">
            <a:spAutoFit/>
          </a:bodyPr>
          <a:lstStyle/>
          <a:p>
            <a:r>
              <a:rPr lang="en-US" altLang="ja-JP" sz="2400" dirty="0">
                <a:latin typeface="Meiryo" panose="020B0604030504040204" pitchFamily="34" charset="-128"/>
                <a:ea typeface="Meiryo" panose="020B0604030504040204" pitchFamily="34" charset="-128"/>
              </a:rPr>
              <a:t>{</a:t>
            </a:r>
          </a:p>
          <a:p>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名前</a:t>
            </a:r>
            <a:r>
              <a:rPr lang="en-US" altLang="ja-JP" sz="2400" dirty="0">
                <a:latin typeface="Meiryo" panose="020B0604030504040204" pitchFamily="34" charset="-128"/>
                <a:ea typeface="Meiryo" panose="020B0604030504040204" pitchFamily="34" charset="-128"/>
              </a:rPr>
              <a:t>” : { “</a:t>
            </a:r>
            <a:r>
              <a:rPr lang="ja-JP" altLang="en-US" sz="2400">
                <a:latin typeface="Meiryo" panose="020B0604030504040204" pitchFamily="34" charset="-128"/>
                <a:ea typeface="Meiryo" panose="020B0604030504040204" pitchFamily="34" charset="-128"/>
              </a:rPr>
              <a:t>漢字</a:t>
            </a:r>
            <a:r>
              <a:rPr lang="en-US" altLang="ja-JP" sz="2400" dirty="0">
                <a:latin typeface="Meiryo" panose="020B0604030504040204" pitchFamily="34" charset="-128"/>
                <a:ea typeface="Meiryo" panose="020B0604030504040204" pitchFamily="34" charset="-128"/>
              </a:rPr>
              <a:t>” : </a:t>
            </a:r>
            <a:r>
              <a:rPr lang="en-US" altLang="ja-JP" sz="3200" dirty="0">
                <a:latin typeface="Meiryo" panose="020B0604030504040204" pitchFamily="34" charset="-128"/>
                <a:ea typeface="Meiryo" panose="020B0604030504040204" pitchFamily="34" charset="-128"/>
              </a:rPr>
              <a:t>“</a:t>
            </a:r>
            <a:r>
              <a:rPr lang="ja-JP" altLang="en-US" sz="3200">
                <a:latin typeface="Meiryo" panose="020B0604030504040204" pitchFamily="34" charset="-128"/>
                <a:ea typeface="Meiryo" panose="020B0604030504040204" pitchFamily="34" charset="-128"/>
              </a:rPr>
              <a:t>石川　琉聖</a:t>
            </a:r>
            <a:r>
              <a:rPr lang="en-US" altLang="ja-JP" sz="3200" dirty="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solidFill>
                  <a:schemeClr val="bg1"/>
                </a:solidFill>
                <a:latin typeface="Meiryo" panose="020B0604030504040204" pitchFamily="34" charset="-128"/>
                <a:ea typeface="Meiryo" panose="020B0604030504040204" pitchFamily="34" charset="-128"/>
              </a:rPr>
              <a:t>    “</a:t>
            </a:r>
            <a:r>
              <a:rPr lang="ja-JP" altLang="en-US" sz="2400">
                <a:solidFill>
                  <a:schemeClr val="bg1"/>
                </a:solidFill>
                <a:latin typeface="Meiryo" panose="020B0604030504040204" pitchFamily="34" charset="-128"/>
                <a:ea typeface="Meiryo" panose="020B0604030504040204" pitchFamily="34" charset="-128"/>
              </a:rPr>
              <a:t>名前</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かな</a:t>
            </a:r>
            <a:r>
              <a:rPr lang="en-US" altLang="ja-JP" sz="2400" dirty="0">
                <a:latin typeface="Meiryo" panose="020B0604030504040204" pitchFamily="34" charset="-128"/>
                <a:ea typeface="Meiryo" panose="020B0604030504040204" pitchFamily="34" charset="-128"/>
              </a:rPr>
              <a:t>” : </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いしかわ　りゅうせい</a:t>
            </a:r>
            <a:r>
              <a:rPr lang="en-US" altLang="ja-JP" sz="2667" dirty="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 }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所属</a:t>
            </a:r>
            <a:r>
              <a:rPr lang="en-US" altLang="ja-JP" sz="2400" dirty="0">
                <a:latin typeface="Meiryo" panose="020B0604030504040204" pitchFamily="34" charset="-128"/>
                <a:ea typeface="Meiryo" panose="020B0604030504040204" pitchFamily="34" charset="-128"/>
              </a:rPr>
              <a:t>” : “</a:t>
            </a:r>
            <a:r>
              <a:rPr lang="ja-JP" altLang="en-US" sz="2400">
                <a:latin typeface="Meiryo" panose="020B0604030504040204" pitchFamily="34" charset="-128"/>
                <a:ea typeface="Meiryo" panose="020B0604030504040204" pitchFamily="34" charset="-128"/>
              </a:rPr>
              <a:t>立命館大学</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情報理工学部</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一回生</a:t>
            </a:r>
            <a:r>
              <a:rPr lang="en-US" altLang="ja-JP" sz="2400" dirty="0">
                <a:latin typeface="Meiryo" panose="020B0604030504040204" pitchFamily="34" charset="-128"/>
                <a:ea typeface="Meiryo" panose="020B0604030504040204" pitchFamily="34" charset="-128"/>
              </a:rPr>
              <a:t>”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エディタ</a:t>
            </a:r>
            <a:r>
              <a:rPr lang="en-US" altLang="ja-JP" sz="2400" dirty="0">
                <a:latin typeface="Meiryo" panose="020B0604030504040204" pitchFamily="34" charset="-128"/>
                <a:ea typeface="Meiryo" panose="020B0604030504040204" pitchFamily="34" charset="-128"/>
              </a:rPr>
              <a:t>” : “Visual Studio Code”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趣味</a:t>
            </a:r>
            <a:r>
              <a:rPr lang="en-US" altLang="ja-JP" sz="2400" dirty="0">
                <a:latin typeface="Meiryo" panose="020B0604030504040204" pitchFamily="34" charset="-128"/>
                <a:ea typeface="Meiryo" panose="020B0604030504040204" pitchFamily="34" charset="-128"/>
              </a:rPr>
              <a:t>” : [ “</a:t>
            </a:r>
            <a:r>
              <a:rPr lang="ja-JP" altLang="en-US" sz="2400">
                <a:latin typeface="Meiryo" panose="020B0604030504040204" pitchFamily="34" charset="-128"/>
                <a:ea typeface="Meiryo" panose="020B0604030504040204" pitchFamily="34" charset="-128"/>
              </a:rPr>
              <a:t>競技プログラミング</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サイクリング</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アニメ鑑賞</a:t>
            </a:r>
            <a:r>
              <a:rPr lang="en-US" altLang="ja-JP" sz="2400" dirty="0">
                <a:latin typeface="Meiryo" panose="020B0604030504040204" pitchFamily="34" charset="-128"/>
                <a:ea typeface="Meiryo" panose="020B0604030504040204" pitchFamily="34" charset="-128"/>
              </a:rPr>
              <a:t>” ]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アカウント</a:t>
            </a:r>
            <a:r>
              <a:rPr lang="en-US" altLang="ja-JP" sz="2400" dirty="0">
                <a:latin typeface="Meiryo" panose="020B0604030504040204" pitchFamily="34" charset="-128"/>
                <a:ea typeface="Meiryo" panose="020B0604030504040204" pitchFamily="34" charset="-128"/>
              </a:rPr>
              <a:t>” : { “</a:t>
            </a:r>
            <a:r>
              <a:rPr lang="en-US" altLang="ja-JP" sz="2400" dirty="0">
                <a:latin typeface="Segoe UI Emoji" panose="020B0502040204020203" pitchFamily="34" charset="0"/>
                <a:ea typeface="Segoe UI Emoji" panose="020B0502040204020203" pitchFamily="34" charset="0"/>
              </a:rPr>
              <a:t>Twitter” : @</a:t>
            </a:r>
            <a:r>
              <a:rPr lang="en-US" altLang="ja-JP" sz="2400" dirty="0" err="1">
                <a:latin typeface="Segoe UI Emoji" panose="020B0502040204020203" pitchFamily="34" charset="0"/>
                <a:ea typeface="Segoe UI Emoji" panose="020B0502040204020203" pitchFamily="34" charset="0"/>
              </a:rPr>
              <a:t>ryusei_ishika</a:t>
            </a:r>
            <a:r>
              <a:rPr lang="en-US" altLang="ja-JP" sz="2400" dirty="0">
                <a:latin typeface="Segoe UI Emoji" panose="020B0502040204020203" pitchFamily="34" charset="0"/>
                <a:ea typeface="Segoe UI Emoji" panose="020B0502040204020203" pitchFamily="34" charset="0"/>
              </a:rPr>
              <a:t> </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latin typeface="Meiryo" panose="020B0604030504040204" pitchFamily="34" charset="-128"/>
                <a:ea typeface="Meiryo" panose="020B0604030504040204" pitchFamily="34" charset="-128"/>
              </a:rPr>
              <a:t>    </a:t>
            </a:r>
            <a:r>
              <a:rPr lang="en-US" altLang="ja-JP" sz="2400" dirty="0">
                <a:solidFill>
                  <a:schemeClr val="bg1"/>
                </a:solidFill>
                <a:latin typeface="Meiryo" panose="020B0604030504040204" pitchFamily="34" charset="-128"/>
                <a:ea typeface="Meiryo" panose="020B0604030504040204" pitchFamily="34" charset="-128"/>
              </a:rPr>
              <a:t>“</a:t>
            </a:r>
            <a:r>
              <a:rPr lang="ja-JP" altLang="en-US" sz="2400">
                <a:solidFill>
                  <a:schemeClr val="bg1"/>
                </a:solidFill>
                <a:latin typeface="Meiryo" panose="020B0604030504040204" pitchFamily="34" charset="-128"/>
                <a:ea typeface="Meiryo" panose="020B0604030504040204" pitchFamily="34" charset="-128"/>
              </a:rPr>
              <a:t>アカウント</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en-US" altLang="ja-JP" sz="2400" dirty="0" err="1">
                <a:latin typeface="Segoe UI Emoji" panose="020B0502040204020203" pitchFamily="34" charset="0"/>
                <a:ea typeface="Segoe UI Emoji" panose="020B0502040204020203" pitchFamily="34" charset="0"/>
              </a:rPr>
              <a:t>Qiita</a:t>
            </a:r>
            <a:r>
              <a:rPr lang="en-US" altLang="ja-JP" sz="2400" dirty="0">
                <a:latin typeface="Meiryo" panose="020B0604030504040204" pitchFamily="34" charset="-128"/>
                <a:ea typeface="Meiryo" panose="020B0604030504040204" pitchFamily="34" charset="-128"/>
              </a:rPr>
              <a:t>”</a:t>
            </a:r>
            <a:r>
              <a:rPr lang="en-US" altLang="ja-JP" sz="2400" dirty="0">
                <a:latin typeface="Segoe UI Emoji" panose="020B0502040204020203" pitchFamily="34" charset="0"/>
                <a:ea typeface="Segoe UI Emoji" panose="020B0502040204020203" pitchFamily="34" charset="0"/>
              </a:rPr>
              <a:t> : </a:t>
            </a:r>
            <a:r>
              <a:rPr lang="en-US" altLang="ja-JP" sz="2400" dirty="0" err="1">
                <a:latin typeface="Segoe UI Emoji" panose="020B0502040204020203" pitchFamily="34" charset="0"/>
                <a:ea typeface="Segoe UI Emoji" panose="020B0502040204020203" pitchFamily="34" charset="0"/>
              </a:rPr>
              <a:t>xryuseix</a:t>
            </a:r>
            <a:r>
              <a:rPr lang="en-US" altLang="ja-JP" sz="2400" dirty="0">
                <a:latin typeface="Segoe UI Emoji Regular"/>
              </a:rPr>
              <a:t> </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latin typeface="Meiryo" panose="020B0604030504040204" pitchFamily="34" charset="-128"/>
                <a:ea typeface="Meiryo" panose="020B0604030504040204" pitchFamily="34" charset="-128"/>
              </a:rPr>
              <a:t>    </a:t>
            </a:r>
            <a:r>
              <a:rPr lang="en-US" altLang="ja-JP" sz="2400" dirty="0">
                <a:solidFill>
                  <a:schemeClr val="bg1"/>
                </a:solidFill>
                <a:latin typeface="Meiryo" panose="020B0604030504040204" pitchFamily="34" charset="-128"/>
                <a:ea typeface="Meiryo" panose="020B0604030504040204" pitchFamily="34" charset="-128"/>
              </a:rPr>
              <a:t>“</a:t>
            </a:r>
            <a:r>
              <a:rPr lang="ja-JP" altLang="en-US" sz="2400">
                <a:solidFill>
                  <a:schemeClr val="bg1"/>
                </a:solidFill>
                <a:latin typeface="Meiryo" panose="020B0604030504040204" pitchFamily="34" charset="-128"/>
                <a:ea typeface="Meiryo" panose="020B0604030504040204" pitchFamily="34" charset="-128"/>
              </a:rPr>
              <a:t>アカウント</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en-US" altLang="ja-JP" sz="2400" dirty="0" err="1">
                <a:latin typeface="Segoe UI Emoji" panose="020B0502040204020203" pitchFamily="34" charset="0"/>
                <a:ea typeface="Segoe UI Emoji" panose="020B0502040204020203" pitchFamily="34" charset="0"/>
              </a:rPr>
              <a:t>AtCoder</a:t>
            </a:r>
            <a:r>
              <a:rPr lang="en-US" altLang="ja-JP" sz="2400" dirty="0">
                <a:latin typeface="Meiryo" panose="020B0604030504040204" pitchFamily="34" charset="-128"/>
                <a:ea typeface="Meiryo" panose="020B0604030504040204" pitchFamily="34" charset="-128"/>
              </a:rPr>
              <a:t>”</a:t>
            </a:r>
            <a:r>
              <a:rPr lang="en-US" altLang="ja-JP" sz="2400" dirty="0">
                <a:latin typeface="Segoe UI Emoji" panose="020B0502040204020203" pitchFamily="34" charset="0"/>
                <a:ea typeface="Segoe UI Emoji" panose="020B0502040204020203" pitchFamily="34" charset="0"/>
              </a:rPr>
              <a:t> : </a:t>
            </a:r>
            <a:r>
              <a:rPr lang="en-US" altLang="ja-JP" sz="2400" dirty="0" err="1">
                <a:latin typeface="Segoe UI Emoji" panose="020B0502040204020203" pitchFamily="34" charset="0"/>
                <a:ea typeface="Segoe UI Emoji" panose="020B0502040204020203" pitchFamily="34" charset="0"/>
              </a:rPr>
              <a:t>xryuseix</a:t>
            </a:r>
            <a:r>
              <a:rPr lang="en-US" altLang="ja-JP" sz="2400" dirty="0">
                <a:latin typeface="Segoe UI Emoji" panose="020B0502040204020203" pitchFamily="34" charset="0"/>
                <a:ea typeface="Segoe UI Emoji" panose="020B0502040204020203" pitchFamily="34" charset="0"/>
              </a:rPr>
              <a:t> </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latin typeface="Meiryo" panose="020B0604030504040204" pitchFamily="34" charset="-128"/>
                <a:ea typeface="Meiryo" panose="020B0604030504040204" pitchFamily="34" charset="-128"/>
              </a:rPr>
              <a:t>    </a:t>
            </a:r>
            <a:r>
              <a:rPr lang="en-US" altLang="ja-JP" sz="2400" dirty="0">
                <a:solidFill>
                  <a:schemeClr val="bg1"/>
                </a:solidFill>
                <a:latin typeface="Meiryo" panose="020B0604030504040204" pitchFamily="34" charset="-128"/>
                <a:ea typeface="Meiryo" panose="020B0604030504040204" pitchFamily="34" charset="-128"/>
              </a:rPr>
              <a:t>“</a:t>
            </a:r>
            <a:r>
              <a:rPr lang="ja-JP" altLang="en-US" sz="2400">
                <a:solidFill>
                  <a:schemeClr val="bg1"/>
                </a:solidFill>
                <a:latin typeface="Meiryo" panose="020B0604030504040204" pitchFamily="34" charset="-128"/>
                <a:ea typeface="Meiryo" panose="020B0604030504040204" pitchFamily="34" charset="-128"/>
              </a:rPr>
              <a:t>アカウント</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en-US" altLang="ja-JP" sz="2400" dirty="0" err="1">
                <a:latin typeface="Segoe UI Emoji" panose="020B0502040204020203" pitchFamily="34" charset="0"/>
                <a:ea typeface="Segoe UI Emoji" panose="020B0502040204020203" pitchFamily="34" charset="0"/>
              </a:rPr>
              <a:t>Github</a:t>
            </a:r>
            <a:r>
              <a:rPr lang="en-US" altLang="ja-JP" sz="2400" dirty="0">
                <a:latin typeface="Meiryo" panose="020B0604030504040204" pitchFamily="34" charset="-128"/>
                <a:ea typeface="Meiryo" panose="020B0604030504040204" pitchFamily="34" charset="-128"/>
              </a:rPr>
              <a:t>”</a:t>
            </a:r>
            <a:r>
              <a:rPr lang="en-US" altLang="ja-JP" sz="2400" dirty="0">
                <a:latin typeface="Segoe UI Emoji" panose="020B0502040204020203" pitchFamily="34" charset="0"/>
                <a:ea typeface="Segoe UI Emoji" panose="020B0502040204020203" pitchFamily="34" charset="0"/>
              </a:rPr>
              <a:t> : </a:t>
            </a:r>
            <a:r>
              <a:rPr lang="en-US" altLang="ja-JP" sz="2400" dirty="0" err="1">
                <a:latin typeface="Segoe UI Emoji" panose="020B0502040204020203" pitchFamily="34" charset="0"/>
                <a:ea typeface="Segoe UI Emoji" panose="020B0502040204020203" pitchFamily="34" charset="0"/>
              </a:rPr>
              <a:t>xryuseix</a:t>
            </a:r>
            <a:r>
              <a:rPr lang="en-US" altLang="ja-JP" sz="2400" dirty="0">
                <a:latin typeface="Segoe UI Emoji Regular"/>
              </a:rPr>
              <a:t> </a:t>
            </a:r>
            <a:r>
              <a:rPr lang="en-US" altLang="ja-JP" sz="2400" dirty="0">
                <a:latin typeface="Meiryo" panose="020B0604030504040204" pitchFamily="34" charset="-128"/>
                <a:ea typeface="Meiryo" panose="020B0604030504040204" pitchFamily="34" charset="-128"/>
              </a:rPr>
              <a:t>} ,</a:t>
            </a:r>
          </a:p>
          <a:p>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稼働率</a:t>
            </a:r>
            <a:r>
              <a:rPr lang="en-US" altLang="ja-JP" sz="2400" dirty="0">
                <a:latin typeface="Meiryo" panose="020B0604030504040204" pitchFamily="34" charset="-128"/>
                <a:ea typeface="Meiryo" panose="020B0604030504040204" pitchFamily="34" charset="-128"/>
              </a:rPr>
              <a:t>” : 0.1</a:t>
            </a:r>
          </a:p>
          <a:p>
            <a:r>
              <a:rPr lang="en-US" altLang="ja-JP" sz="2400" dirty="0">
                <a:latin typeface="Meiryo" panose="020B0604030504040204" pitchFamily="34" charset="-128"/>
                <a:ea typeface="Meiryo" panose="020B0604030504040204" pitchFamily="34" charset="-128"/>
              </a:rPr>
              <a:t>}</a:t>
            </a:r>
            <a:endParaRPr lang="ja-JP" altLang="en-US" sz="2133">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97072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ja-JP" altLang="en-US" sz="4000">
                <a:solidFill>
                  <a:schemeClr val="bg1"/>
                </a:solidFill>
                <a:latin typeface="Meiryo" panose="020B0604030504040204" pitchFamily="34" charset="-128"/>
                <a:ea typeface="Meiryo" panose="020B0604030504040204" pitchFamily="34" charset="-128"/>
              </a:rPr>
              <a:t>暗号利用モードとは</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20</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6" name="テキスト ボックス 5">
            <a:extLst>
              <a:ext uri="{FF2B5EF4-FFF2-40B4-BE49-F238E27FC236}">
                <a16:creationId xmlns:a16="http://schemas.microsoft.com/office/drawing/2014/main" id="{B55E3934-F55E-4D4F-972F-0DA9EEA9B44B}"/>
              </a:ext>
            </a:extLst>
          </p:cNvPr>
          <p:cNvSpPr txBox="1"/>
          <p:nvPr/>
        </p:nvSpPr>
        <p:spPr>
          <a:xfrm>
            <a:off x="743760" y="2227813"/>
            <a:ext cx="8501149"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・ブロック暗号を利用して，</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　ブロック長よりも長いメッセージを暗号化すること．</a:t>
            </a:r>
          </a:p>
        </p:txBody>
      </p:sp>
      <p:sp>
        <p:nvSpPr>
          <p:cNvPr id="19" name="テキスト ボックス 18">
            <a:extLst>
              <a:ext uri="{FF2B5EF4-FFF2-40B4-BE49-F238E27FC236}">
                <a16:creationId xmlns:a16="http://schemas.microsoft.com/office/drawing/2014/main" id="{DE22A3F0-A1C7-7F4C-8B88-7D55D58EA75E}"/>
              </a:ext>
            </a:extLst>
          </p:cNvPr>
          <p:cNvSpPr txBox="1"/>
          <p:nvPr/>
        </p:nvSpPr>
        <p:spPr>
          <a:xfrm>
            <a:off x="2979419" y="3768416"/>
            <a:ext cx="6233164" cy="1487651"/>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つまり</a:t>
            </a:r>
            <a:r>
              <a:rPr lang="en-US" altLang="ja-JP" sz="2400" dirty="0">
                <a:latin typeface="Meiryo" panose="020B0604030504040204" pitchFamily="34" charset="-128"/>
                <a:ea typeface="Meiryo" panose="020B0604030504040204" pitchFamily="34" charset="-128"/>
              </a:rPr>
              <a:t>,cubing</a:t>
            </a:r>
            <a:r>
              <a:rPr lang="ja-JP" altLang="en-US" sz="2400">
                <a:latin typeface="Meiryo" panose="020B0604030504040204" pitchFamily="34" charset="-128"/>
                <a:ea typeface="Meiryo" panose="020B0604030504040204" pitchFamily="34" charset="-128"/>
              </a:rPr>
              <a:t>暗号の場合</a:t>
            </a:r>
            <a:r>
              <a:rPr lang="en-US" altLang="ja-JP" sz="2400" dirty="0">
                <a:latin typeface="Meiryo" panose="020B0604030504040204" pitchFamily="34" charset="-128"/>
                <a:ea typeface="Meiryo" panose="020B0604030504040204" pitchFamily="34" charset="-128"/>
              </a:rPr>
              <a:t>...</a:t>
            </a:r>
          </a:p>
          <a:p>
            <a:endParaRPr lang="en-US" altLang="ja-JP" sz="2400" dirty="0">
              <a:latin typeface="Meiryo" panose="020B0604030504040204" pitchFamily="34" charset="-128"/>
              <a:ea typeface="Meiryo" panose="020B0604030504040204" pitchFamily="34" charset="-128"/>
            </a:endParaRPr>
          </a:p>
          <a:p>
            <a:r>
              <a:rPr lang="ja-JP" altLang="en-US" sz="2667">
                <a:latin typeface="Meiryo" panose="020B0604030504040204" pitchFamily="34" charset="-128"/>
                <a:ea typeface="Meiryo" panose="020B0604030504040204" pitchFamily="34" charset="-128"/>
              </a:rPr>
              <a:t>平文長：</a:t>
            </a:r>
            <a:r>
              <a:rPr lang="en-US" altLang="ja-JP" sz="3200" dirty="0">
                <a:latin typeface="Meiryo" panose="020B0604030504040204" pitchFamily="34" charset="-128"/>
                <a:ea typeface="Meiryo" panose="020B0604030504040204" pitchFamily="34" charset="-128"/>
              </a:rPr>
              <a:t>45</a:t>
            </a:r>
            <a:r>
              <a:rPr lang="en-US" altLang="ja-JP" sz="2667" dirty="0">
                <a:latin typeface="Meiryo" panose="020B0604030504040204" pitchFamily="34" charset="-128"/>
                <a:ea typeface="Meiryo" panose="020B0604030504040204" pitchFamily="34" charset="-128"/>
              </a:rPr>
              <a:t>Byte → </a:t>
            </a:r>
            <a:r>
              <a:rPr lang="ja-JP" altLang="en-US" sz="4267">
                <a:solidFill>
                  <a:srgbClr val="FF0000"/>
                </a:solidFill>
                <a:latin typeface="Meiryo" panose="020B0604030504040204" pitchFamily="34" charset="-128"/>
                <a:ea typeface="Meiryo" panose="020B0604030504040204" pitchFamily="34" charset="-128"/>
              </a:rPr>
              <a:t>実質無制限</a:t>
            </a:r>
            <a:endParaRPr lang="en-US" altLang="ja-JP" sz="2667"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8054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モードの利用手順１</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21</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2" name="タイトル 1">
            <a:extLst>
              <a:ext uri="{FF2B5EF4-FFF2-40B4-BE49-F238E27FC236}">
                <a16:creationId xmlns:a16="http://schemas.microsoft.com/office/drawing/2014/main" id="{414E27D1-D92E-6241-90DB-62CD83C3D500}"/>
              </a:ext>
            </a:extLst>
          </p:cNvPr>
          <p:cNvSpPr txBox="1">
            <a:spLocks/>
          </p:cNvSpPr>
          <p:nvPr/>
        </p:nvSpPr>
        <p:spPr>
          <a:xfrm>
            <a:off x="1085699" y="3095511"/>
            <a:ext cx="9865132" cy="666979"/>
          </a:xfrm>
          <a:prstGeom prst="rect">
            <a:avLst/>
          </a:prstGeom>
        </p:spPr>
        <p:txBody>
          <a:bodyPr vert="horz" lIns="121920" tIns="60960" rIns="121920" bIns="6096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Segoe UI Emoji" panose="020B0502040204020203" pitchFamily="34" charset="0"/>
                <a:ea typeface="Segoe UI Emoji" panose="020B0502040204020203" pitchFamily="34" charset="0"/>
              </a:rPr>
              <a:t>“</a:t>
            </a:r>
            <a:r>
              <a:rPr lang="en-US" altLang="ja-JP" sz="4800" dirty="0" err="1">
                <a:latin typeface="Segoe UI Emoji" panose="020B0502040204020203" pitchFamily="34" charset="0"/>
                <a:ea typeface="Segoe UI Emoji" panose="020B0502040204020203" pitchFamily="34" charset="0"/>
              </a:rPr>
              <a:t>abcdefghijklmnopqrstuvwxyzabcdefghijklmnopqr$zcfil</a:t>
            </a:r>
            <a:r>
              <a:rPr lang="en-US" altLang="ja-JP" sz="8666" dirty="0" err="1">
                <a:solidFill>
                  <a:srgbClr val="FF0000"/>
                </a:solidFill>
                <a:latin typeface="Segoe UI Emoji" panose="020B0502040204020203" pitchFamily="34" charset="0"/>
                <a:ea typeface="Segoe UI Emoji" panose="020B0502040204020203" pitchFamily="34" charset="0"/>
              </a:rPr>
              <a:t>AA</a:t>
            </a:r>
            <a:r>
              <a:rPr lang="en-US" altLang="ja-JP" sz="4800" dirty="0" err="1">
                <a:latin typeface="Segoe UI Emoji" panose="020B0502040204020203" pitchFamily="34" charset="0"/>
                <a:ea typeface="Segoe UI Emoji" panose="020B0502040204020203" pitchFamily="34" charset="0"/>
              </a:rPr>
              <a:t>ab</a:t>
            </a:r>
            <a:r>
              <a:rPr lang="en-US" altLang="ja-JP" sz="4800" dirty="0">
                <a:latin typeface="Segoe UI Emoji" panose="020B0502040204020203" pitchFamily="34" charset="0"/>
                <a:ea typeface="Segoe UI Emoji" panose="020B0502040204020203" pitchFamily="34" charset="0"/>
              </a:rPr>
              <a:t>”</a:t>
            </a:r>
            <a:endParaRPr lang="ja-JP" altLang="en-US" sz="4800" dirty="0">
              <a:latin typeface="Segoe UI Emoji" panose="020B0502040204020203" pitchFamily="34" charset="0"/>
            </a:endParaRPr>
          </a:p>
        </p:txBody>
      </p:sp>
      <p:sp>
        <p:nvSpPr>
          <p:cNvPr id="2" name="テキスト ボックス 1">
            <a:extLst>
              <a:ext uri="{FF2B5EF4-FFF2-40B4-BE49-F238E27FC236}">
                <a16:creationId xmlns:a16="http://schemas.microsoft.com/office/drawing/2014/main" id="{30FBA618-ACC3-3140-9161-9B7EC1A6FF1D}"/>
              </a:ext>
            </a:extLst>
          </p:cNvPr>
          <p:cNvSpPr txBox="1"/>
          <p:nvPr/>
        </p:nvSpPr>
        <p:spPr>
          <a:xfrm>
            <a:off x="416621" y="1957535"/>
            <a:ext cx="9506920"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１．平文を</a:t>
            </a:r>
            <a:r>
              <a:rPr lang="en-US" altLang="ja-JP" sz="2400" dirty="0">
                <a:latin typeface="Meiryo" panose="020B0604030504040204" pitchFamily="34" charset="-128"/>
                <a:ea typeface="Meiryo" panose="020B0604030504040204" pitchFamily="34" charset="-128"/>
              </a:rPr>
              <a:t>45</a:t>
            </a:r>
            <a:r>
              <a:rPr lang="ja-JP" altLang="en-US" sz="2400">
                <a:latin typeface="Meiryo" panose="020B0604030504040204" pitchFamily="34" charset="-128"/>
                <a:ea typeface="Meiryo" panose="020B0604030504040204" pitchFamily="34" charset="-128"/>
              </a:rPr>
              <a:t>文字で区切り，</a:t>
            </a:r>
            <a:r>
              <a:rPr lang="en-US" altLang="ja-JP" sz="2400" dirty="0">
                <a:latin typeface="Meiryo" panose="020B0604030504040204" pitchFamily="34" charset="-128"/>
                <a:ea typeface="Meiryo" panose="020B0604030504040204" pitchFamily="34" charset="-128"/>
              </a:rPr>
              <a:t>51</a:t>
            </a:r>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52</a:t>
            </a:r>
            <a:r>
              <a:rPr lang="ja-JP" altLang="en-US" sz="2400">
                <a:latin typeface="Meiryo" panose="020B0604030504040204" pitchFamily="34" charset="-128"/>
                <a:ea typeface="Meiryo" panose="020B0604030504040204" pitchFamily="34" charset="-128"/>
              </a:rPr>
              <a:t>文字目は</a:t>
            </a:r>
            <a:r>
              <a:rPr lang="en-US" altLang="ja-JP" sz="2400" dirty="0">
                <a:latin typeface="Meiryo" panose="020B0604030504040204" pitchFamily="34" charset="-128"/>
                <a:ea typeface="Meiryo" panose="020B0604030504040204" pitchFamily="34" charset="-128"/>
              </a:rPr>
              <a:t>[A-Z, a-z, 0-9]</a:t>
            </a:r>
            <a:r>
              <a:rPr lang="ja-JP" altLang="en-US" sz="2400">
                <a:latin typeface="Meiryo" panose="020B0604030504040204" pitchFamily="34" charset="-128"/>
                <a:ea typeface="Meiryo" panose="020B0604030504040204" pitchFamily="34" charset="-128"/>
              </a:rPr>
              <a:t> の</a:t>
            </a:r>
            <a:endParaRPr lang="en-US" altLang="ja-JP" sz="2400" dirty="0">
              <a:latin typeface="Meiryo" panose="020B0604030504040204" pitchFamily="34" charset="-128"/>
              <a:ea typeface="Meiryo" panose="020B0604030504040204" pitchFamily="34" charset="-128"/>
            </a:endParaRPr>
          </a:p>
          <a:p>
            <a:r>
              <a:rPr lang="en-US" altLang="ja-JP" sz="2400" dirty="0">
                <a:latin typeface="Meiryo" panose="020B0604030504040204" pitchFamily="34" charset="-128"/>
                <a:ea typeface="Meiryo" panose="020B0604030504040204" pitchFamily="34" charset="-128"/>
              </a:rPr>
              <a:t>62</a:t>
            </a:r>
            <a:r>
              <a:rPr lang="ja-JP" altLang="en-US" sz="2400">
                <a:latin typeface="Meiryo" panose="020B0604030504040204" pitchFamily="34" charset="-128"/>
                <a:ea typeface="Meiryo" panose="020B0604030504040204" pitchFamily="34" charset="-128"/>
              </a:rPr>
              <a:t>進数として表す</a:t>
            </a:r>
          </a:p>
        </p:txBody>
      </p:sp>
      <p:graphicFrame>
        <p:nvGraphicFramePr>
          <p:cNvPr id="5" name="表 4">
            <a:extLst>
              <a:ext uri="{FF2B5EF4-FFF2-40B4-BE49-F238E27FC236}">
                <a16:creationId xmlns:a16="http://schemas.microsoft.com/office/drawing/2014/main" id="{560ABE1B-FC94-3B44-9CA0-96FF67F2F578}"/>
              </a:ext>
            </a:extLst>
          </p:cNvPr>
          <p:cNvGraphicFramePr>
            <a:graphicFrameLocks noGrp="1"/>
          </p:cNvGraphicFramePr>
          <p:nvPr>
            <p:extLst>
              <p:ext uri="{D42A27DB-BD31-4B8C-83A1-F6EECF244321}">
                <p14:modId xmlns:p14="http://schemas.microsoft.com/office/powerpoint/2010/main" val="990918016"/>
              </p:ext>
            </p:extLst>
          </p:nvPr>
        </p:nvGraphicFramePr>
        <p:xfrm>
          <a:off x="760207" y="3729886"/>
          <a:ext cx="10671587" cy="2309725"/>
        </p:xfrm>
        <a:graphic>
          <a:graphicData uri="http://schemas.openxmlformats.org/drawingml/2006/table">
            <a:tbl>
              <a:tblPr firstRow="1" bandRow="1"/>
              <a:tblGrid>
                <a:gridCol w="1131091">
                  <a:extLst>
                    <a:ext uri="{9D8B030D-6E8A-4147-A177-3AD203B41FA5}">
                      <a16:colId xmlns:a16="http://schemas.microsoft.com/office/drawing/2014/main" val="481435591"/>
                    </a:ext>
                  </a:extLst>
                </a:gridCol>
                <a:gridCol w="442600">
                  <a:extLst>
                    <a:ext uri="{9D8B030D-6E8A-4147-A177-3AD203B41FA5}">
                      <a16:colId xmlns:a16="http://schemas.microsoft.com/office/drawing/2014/main" val="4173559314"/>
                    </a:ext>
                  </a:extLst>
                </a:gridCol>
                <a:gridCol w="442600">
                  <a:extLst>
                    <a:ext uri="{9D8B030D-6E8A-4147-A177-3AD203B41FA5}">
                      <a16:colId xmlns:a16="http://schemas.microsoft.com/office/drawing/2014/main" val="4194904720"/>
                    </a:ext>
                  </a:extLst>
                </a:gridCol>
                <a:gridCol w="1131091">
                  <a:extLst>
                    <a:ext uri="{9D8B030D-6E8A-4147-A177-3AD203B41FA5}">
                      <a16:colId xmlns:a16="http://schemas.microsoft.com/office/drawing/2014/main" val="958838391"/>
                    </a:ext>
                  </a:extLst>
                </a:gridCol>
                <a:gridCol w="442600">
                  <a:extLst>
                    <a:ext uri="{9D8B030D-6E8A-4147-A177-3AD203B41FA5}">
                      <a16:colId xmlns:a16="http://schemas.microsoft.com/office/drawing/2014/main" val="2313845630"/>
                    </a:ext>
                  </a:extLst>
                </a:gridCol>
                <a:gridCol w="442600">
                  <a:extLst>
                    <a:ext uri="{9D8B030D-6E8A-4147-A177-3AD203B41FA5}">
                      <a16:colId xmlns:a16="http://schemas.microsoft.com/office/drawing/2014/main" val="3853468590"/>
                    </a:ext>
                  </a:extLst>
                </a:gridCol>
                <a:gridCol w="1131091">
                  <a:extLst>
                    <a:ext uri="{9D8B030D-6E8A-4147-A177-3AD203B41FA5}">
                      <a16:colId xmlns:a16="http://schemas.microsoft.com/office/drawing/2014/main" val="1033996245"/>
                    </a:ext>
                  </a:extLst>
                </a:gridCol>
                <a:gridCol w="442600">
                  <a:extLst>
                    <a:ext uri="{9D8B030D-6E8A-4147-A177-3AD203B41FA5}">
                      <a16:colId xmlns:a16="http://schemas.microsoft.com/office/drawing/2014/main" val="3719573651"/>
                    </a:ext>
                  </a:extLst>
                </a:gridCol>
                <a:gridCol w="442600">
                  <a:extLst>
                    <a:ext uri="{9D8B030D-6E8A-4147-A177-3AD203B41FA5}">
                      <a16:colId xmlns:a16="http://schemas.microsoft.com/office/drawing/2014/main" val="2697737594"/>
                    </a:ext>
                  </a:extLst>
                </a:gridCol>
                <a:gridCol w="1426157">
                  <a:extLst>
                    <a:ext uri="{9D8B030D-6E8A-4147-A177-3AD203B41FA5}">
                      <a16:colId xmlns:a16="http://schemas.microsoft.com/office/drawing/2014/main" val="3043372498"/>
                    </a:ext>
                  </a:extLst>
                </a:gridCol>
                <a:gridCol w="442600">
                  <a:extLst>
                    <a:ext uri="{9D8B030D-6E8A-4147-A177-3AD203B41FA5}">
                      <a16:colId xmlns:a16="http://schemas.microsoft.com/office/drawing/2014/main" val="59570744"/>
                    </a:ext>
                  </a:extLst>
                </a:gridCol>
                <a:gridCol w="442600">
                  <a:extLst>
                    <a:ext uri="{9D8B030D-6E8A-4147-A177-3AD203B41FA5}">
                      <a16:colId xmlns:a16="http://schemas.microsoft.com/office/drawing/2014/main" val="2293509553"/>
                    </a:ext>
                  </a:extLst>
                </a:gridCol>
                <a:gridCol w="1426157">
                  <a:extLst>
                    <a:ext uri="{9D8B030D-6E8A-4147-A177-3AD203B41FA5}">
                      <a16:colId xmlns:a16="http://schemas.microsoft.com/office/drawing/2014/main" val="281101577"/>
                    </a:ext>
                  </a:extLst>
                </a:gridCol>
                <a:gridCol w="442600">
                  <a:extLst>
                    <a:ext uri="{9D8B030D-6E8A-4147-A177-3AD203B41FA5}">
                      <a16:colId xmlns:a16="http://schemas.microsoft.com/office/drawing/2014/main" val="3173909448"/>
                    </a:ext>
                  </a:extLst>
                </a:gridCol>
                <a:gridCol w="442600">
                  <a:extLst>
                    <a:ext uri="{9D8B030D-6E8A-4147-A177-3AD203B41FA5}">
                      <a16:colId xmlns:a16="http://schemas.microsoft.com/office/drawing/2014/main" val="250851139"/>
                    </a:ext>
                  </a:extLst>
                </a:gridCol>
              </a:tblGrid>
              <a:tr h="461945">
                <a:tc>
                  <a:txBody>
                    <a:bodyPr/>
                    <a:lstStyle/>
                    <a:p>
                      <a:r>
                        <a:rPr kumimoji="1" lang="en-US" altLang="ja-JP" sz="2000" dirty="0">
                          <a:latin typeface="Segoe UI Emoji" panose="020B0502040204020203" pitchFamily="34" charset="0"/>
                          <a:ea typeface="Segoe UI Emoji" panose="020B0502040204020203" pitchFamily="34" charset="0"/>
                        </a:rPr>
                        <a:t>1Block</a:t>
                      </a: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6Block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F</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28Block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62Block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1614Block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1735153007"/>
                  </a:ext>
                </a:extLst>
              </a:tr>
              <a:tr h="4619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dirty="0">
                          <a:latin typeface="Segoe UI Emoji" panose="020B0502040204020203" pitchFamily="34" charset="0"/>
                          <a:ea typeface="Segoe UI Emoji" panose="020B0502040204020203" pitchFamily="34" charset="0"/>
                        </a:rPr>
                        <a:t>2Block</a:t>
                      </a: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7Block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G</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2000" dirty="0">
                          <a:latin typeface="Segoe UI Emoji" panose="020B0502040204020203" pitchFamily="34" charset="0"/>
                          <a:ea typeface="Segoe UI Emoji" panose="020B0502040204020203" pitchFamily="34" charset="0"/>
                        </a:rPr>
                        <a:t>63Block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1615Block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C</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4092991498"/>
                  </a:ext>
                </a:extLst>
              </a:tr>
              <a:tr h="461945">
                <a:tc>
                  <a:txBody>
                    <a:bodyPr/>
                    <a:lstStyle/>
                    <a:p>
                      <a:r>
                        <a:rPr kumimoji="1" lang="en-US" altLang="ja-JP" sz="2000" dirty="0">
                          <a:latin typeface="Segoe UI Emoji" panose="020B0502040204020203" pitchFamily="34" charset="0"/>
                          <a:ea typeface="Segoe UI Emoji" panose="020B0502040204020203" pitchFamily="34" charset="0"/>
                        </a:rPr>
                        <a:t>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C</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2000" dirty="0">
                          <a:latin typeface="Segoe UI Emoji" panose="020B0502040204020203" pitchFamily="34" charset="0"/>
                          <a:ea typeface="Segoe UI Emoji" panose="020B0502040204020203" pitchFamily="34" charset="0"/>
                        </a:rPr>
                        <a:t>52Block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z</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2000" dirty="0">
                          <a:latin typeface="Segoe UI Emoji" panose="020B0502040204020203" pitchFamily="34" charset="0"/>
                          <a:ea typeface="Segoe UI Emoji" panose="020B0502040204020203" pitchFamily="34" charset="0"/>
                        </a:rPr>
                        <a:t>1616Block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D</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693212833"/>
                  </a:ext>
                </a:extLst>
              </a:tr>
              <a:tr h="461945">
                <a:tc>
                  <a:txBody>
                    <a:bodyPr/>
                    <a:lstStyle/>
                    <a:p>
                      <a:r>
                        <a:rPr kumimoji="1" lang="en-US" altLang="ja-JP" sz="2000" dirty="0">
                          <a:latin typeface="Segoe UI Emoji" panose="020B0502040204020203" pitchFamily="34" charset="0"/>
                          <a:ea typeface="Segoe UI Emoji" panose="020B0502040204020203" pitchFamily="34" charset="0"/>
                        </a:rPr>
                        <a:t>4Block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D</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26Block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Z</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53Block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0</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1612Block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Z</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835346504"/>
                  </a:ext>
                </a:extLst>
              </a:tr>
              <a:tr h="461945">
                <a:tc>
                  <a:txBody>
                    <a:bodyPr/>
                    <a:lstStyle/>
                    <a:p>
                      <a:r>
                        <a:rPr kumimoji="1" lang="en-US" altLang="ja-JP" sz="2000" dirty="0">
                          <a:latin typeface="Segoe UI Emoji" panose="020B0502040204020203" pitchFamily="34" charset="0"/>
                          <a:ea typeface="Segoe UI Emoji" panose="020B0502040204020203" pitchFamily="34" charset="0"/>
                        </a:rPr>
                        <a:t>5Block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E</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27Block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dirty="0">
                          <a:latin typeface="Segoe UI Emoji" panose="020B0502040204020203" pitchFamily="34" charset="0"/>
                          <a:ea typeface="Segoe UI Emoji" panose="020B0502040204020203" pitchFamily="34" charset="0"/>
                        </a:rPr>
                        <a:t>1613Block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3844Block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1207230182"/>
                  </a:ext>
                </a:extLst>
              </a:tr>
            </a:tbl>
          </a:graphicData>
        </a:graphic>
      </p:graphicFrame>
    </p:spTree>
    <p:extLst>
      <p:ext uri="{BB962C8B-B14F-4D97-AF65-F5344CB8AC3E}">
        <p14:creationId xmlns:p14="http://schemas.microsoft.com/office/powerpoint/2010/main" val="786679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モードの利用手順２</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22</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2" name="テキスト ボックス 1">
            <a:extLst>
              <a:ext uri="{FF2B5EF4-FFF2-40B4-BE49-F238E27FC236}">
                <a16:creationId xmlns:a16="http://schemas.microsoft.com/office/drawing/2014/main" id="{30FBA618-ACC3-3140-9161-9B7EC1A6FF1D}"/>
              </a:ext>
            </a:extLst>
          </p:cNvPr>
          <p:cNvSpPr txBox="1"/>
          <p:nvPr/>
        </p:nvSpPr>
        <p:spPr>
          <a:xfrm>
            <a:off x="416621" y="1957536"/>
            <a:ext cx="9506920"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２．シャッフル</a:t>
            </a:r>
          </a:p>
        </p:txBody>
      </p:sp>
      <p:sp>
        <p:nvSpPr>
          <p:cNvPr id="3" name="テキスト ボックス 2">
            <a:extLst>
              <a:ext uri="{FF2B5EF4-FFF2-40B4-BE49-F238E27FC236}">
                <a16:creationId xmlns:a16="http://schemas.microsoft.com/office/drawing/2014/main" id="{3FD93A52-3138-0F41-950C-82EE4B3F90C9}"/>
              </a:ext>
            </a:extLst>
          </p:cNvPr>
          <p:cNvSpPr txBox="1"/>
          <p:nvPr/>
        </p:nvSpPr>
        <p:spPr>
          <a:xfrm>
            <a:off x="828652" y="2506496"/>
            <a:ext cx="7268249" cy="1569660"/>
          </a:xfrm>
          <a:prstGeom prst="rect">
            <a:avLst/>
          </a:prstGeom>
          <a:noFill/>
        </p:spPr>
        <p:txBody>
          <a:bodyPr wrap="square" rtlCol="0">
            <a:spAutoFit/>
          </a:bodyPr>
          <a:lstStyle/>
          <a:p>
            <a:r>
              <a:rPr lang="ja-JP" altLang="en-US" sz="2400"/>
              <a:t>・暗号文をブロックごとにシャッフル．</a:t>
            </a:r>
            <a:endParaRPr lang="en-US" altLang="ja-JP" sz="2400" dirty="0"/>
          </a:p>
          <a:p>
            <a:endParaRPr lang="en-US" altLang="ja-JP" sz="2400" dirty="0"/>
          </a:p>
          <a:p>
            <a:r>
              <a:rPr lang="en-US" altLang="ja-JP" sz="2400" dirty="0"/>
              <a:t>⇒replay</a:t>
            </a:r>
            <a:r>
              <a:rPr lang="ja-JP" altLang="en-US" sz="2400"/>
              <a:t>攻撃が不可能になる</a:t>
            </a:r>
            <a:endParaRPr lang="en-US" altLang="ja-JP" sz="2400" dirty="0"/>
          </a:p>
          <a:p>
            <a:r>
              <a:rPr lang="en-US" altLang="ja-JP" sz="2400" dirty="0"/>
              <a:t>(</a:t>
            </a:r>
            <a:r>
              <a:rPr lang="ja-JP" altLang="en-US" sz="2400"/>
              <a:t>特定のブロックをすり替えることが難しい</a:t>
            </a:r>
            <a:r>
              <a:rPr lang="en-US" altLang="ja-JP" sz="2400" dirty="0"/>
              <a:t>)</a:t>
            </a:r>
          </a:p>
        </p:txBody>
      </p:sp>
      <p:sp>
        <p:nvSpPr>
          <p:cNvPr id="4" name="正方形/長方形 3">
            <a:extLst>
              <a:ext uri="{FF2B5EF4-FFF2-40B4-BE49-F238E27FC236}">
                <a16:creationId xmlns:a16="http://schemas.microsoft.com/office/drawing/2014/main" id="{4079353D-89A6-8D4F-BC64-FE5BCA53D700}"/>
              </a:ext>
            </a:extLst>
          </p:cNvPr>
          <p:cNvSpPr/>
          <p:nvPr/>
        </p:nvSpPr>
        <p:spPr>
          <a:xfrm>
            <a:off x="999524" y="4371545"/>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１</a:t>
            </a:r>
          </a:p>
        </p:txBody>
      </p:sp>
      <p:sp>
        <p:nvSpPr>
          <p:cNvPr id="15" name="正方形/長方形 14">
            <a:extLst>
              <a:ext uri="{FF2B5EF4-FFF2-40B4-BE49-F238E27FC236}">
                <a16:creationId xmlns:a16="http://schemas.microsoft.com/office/drawing/2014/main" id="{9DAFBA60-FE86-CB4E-97DC-5B57A2D1E4AF}"/>
              </a:ext>
            </a:extLst>
          </p:cNvPr>
          <p:cNvSpPr/>
          <p:nvPr/>
        </p:nvSpPr>
        <p:spPr>
          <a:xfrm>
            <a:off x="999524" y="5683364"/>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３</a:t>
            </a:r>
          </a:p>
        </p:txBody>
      </p:sp>
      <p:sp>
        <p:nvSpPr>
          <p:cNvPr id="16" name="正方形/長方形 15">
            <a:extLst>
              <a:ext uri="{FF2B5EF4-FFF2-40B4-BE49-F238E27FC236}">
                <a16:creationId xmlns:a16="http://schemas.microsoft.com/office/drawing/2014/main" id="{A3B7C835-CD5E-2E4C-9EA4-7828ADFACD57}"/>
              </a:ext>
            </a:extLst>
          </p:cNvPr>
          <p:cNvSpPr/>
          <p:nvPr/>
        </p:nvSpPr>
        <p:spPr>
          <a:xfrm>
            <a:off x="999524" y="5027455"/>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２</a:t>
            </a:r>
          </a:p>
        </p:txBody>
      </p:sp>
      <p:sp>
        <p:nvSpPr>
          <p:cNvPr id="17" name="正方形/長方形 16">
            <a:extLst>
              <a:ext uri="{FF2B5EF4-FFF2-40B4-BE49-F238E27FC236}">
                <a16:creationId xmlns:a16="http://schemas.microsoft.com/office/drawing/2014/main" id="{A6B01C34-C7AC-9341-97BC-FBE3A26159A7}"/>
              </a:ext>
            </a:extLst>
          </p:cNvPr>
          <p:cNvSpPr/>
          <p:nvPr/>
        </p:nvSpPr>
        <p:spPr>
          <a:xfrm>
            <a:off x="5283201" y="5027371"/>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２</a:t>
            </a:r>
          </a:p>
        </p:txBody>
      </p:sp>
      <p:sp>
        <p:nvSpPr>
          <p:cNvPr id="18" name="正方形/長方形 17">
            <a:extLst>
              <a:ext uri="{FF2B5EF4-FFF2-40B4-BE49-F238E27FC236}">
                <a16:creationId xmlns:a16="http://schemas.microsoft.com/office/drawing/2014/main" id="{DDB2183F-C822-7B4A-A1CF-D5A65DA1AE5B}"/>
              </a:ext>
            </a:extLst>
          </p:cNvPr>
          <p:cNvSpPr/>
          <p:nvPr/>
        </p:nvSpPr>
        <p:spPr>
          <a:xfrm>
            <a:off x="7721601" y="5025500"/>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１</a:t>
            </a:r>
          </a:p>
        </p:txBody>
      </p:sp>
      <p:sp>
        <p:nvSpPr>
          <p:cNvPr id="19" name="正方形/長方形 18">
            <a:extLst>
              <a:ext uri="{FF2B5EF4-FFF2-40B4-BE49-F238E27FC236}">
                <a16:creationId xmlns:a16="http://schemas.microsoft.com/office/drawing/2014/main" id="{49D4131A-F32E-6744-9544-39188C5D2ABA}"/>
              </a:ext>
            </a:extLst>
          </p:cNvPr>
          <p:cNvSpPr/>
          <p:nvPr/>
        </p:nvSpPr>
        <p:spPr>
          <a:xfrm>
            <a:off x="6502401" y="5027455"/>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３</a:t>
            </a:r>
          </a:p>
        </p:txBody>
      </p:sp>
      <p:sp>
        <p:nvSpPr>
          <p:cNvPr id="5" name="正方形/長方形 4">
            <a:extLst>
              <a:ext uri="{FF2B5EF4-FFF2-40B4-BE49-F238E27FC236}">
                <a16:creationId xmlns:a16="http://schemas.microsoft.com/office/drawing/2014/main" id="{FAF07842-55CF-4A45-8311-A11E90A1ACC0}"/>
              </a:ext>
            </a:extLst>
          </p:cNvPr>
          <p:cNvSpPr/>
          <p:nvPr/>
        </p:nvSpPr>
        <p:spPr>
          <a:xfrm>
            <a:off x="3105665" y="4371545"/>
            <a:ext cx="1274119" cy="171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1600">
                <a:latin typeface="Meiryo" panose="020B0604030504040204" pitchFamily="34" charset="-128"/>
                <a:ea typeface="Meiryo" panose="020B0604030504040204" pitchFamily="34" charset="-128"/>
              </a:rPr>
              <a:t>シャッフル</a:t>
            </a:r>
            <a:endParaRPr lang="en-US" altLang="ja-JP" sz="1600" dirty="0">
              <a:latin typeface="Meiryo" panose="020B0604030504040204" pitchFamily="34" charset="-128"/>
              <a:ea typeface="Meiryo" panose="020B0604030504040204" pitchFamily="34" charset="-128"/>
            </a:endParaRPr>
          </a:p>
          <a:p>
            <a:pPr algn="ctr"/>
            <a:r>
              <a:rPr lang="ja-JP" altLang="en-US" sz="2400"/>
              <a:t>関数</a:t>
            </a:r>
          </a:p>
        </p:txBody>
      </p:sp>
      <p:cxnSp>
        <p:nvCxnSpPr>
          <p:cNvPr id="7" name="直線矢印コネクタ 6">
            <a:extLst>
              <a:ext uri="{FF2B5EF4-FFF2-40B4-BE49-F238E27FC236}">
                <a16:creationId xmlns:a16="http://schemas.microsoft.com/office/drawing/2014/main" id="{4C40ED43-FDB9-FC43-BC00-0634259C2710}"/>
              </a:ext>
            </a:extLst>
          </p:cNvPr>
          <p:cNvCxnSpPr>
            <a:cxnSpLocks/>
          </p:cNvCxnSpPr>
          <p:nvPr/>
        </p:nvCxnSpPr>
        <p:spPr>
          <a:xfrm>
            <a:off x="4379783" y="5228785"/>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71CEC28-05F7-C544-A10F-BE5FDFA2EDC1}"/>
              </a:ext>
            </a:extLst>
          </p:cNvPr>
          <p:cNvCxnSpPr>
            <a:cxnSpLocks/>
          </p:cNvCxnSpPr>
          <p:nvPr/>
        </p:nvCxnSpPr>
        <p:spPr>
          <a:xfrm>
            <a:off x="2218723" y="5228701"/>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C8527BD-861B-3044-AB71-AB6E8866F7B3}"/>
              </a:ext>
            </a:extLst>
          </p:cNvPr>
          <p:cNvCxnSpPr>
            <a:cxnSpLocks/>
          </p:cNvCxnSpPr>
          <p:nvPr/>
        </p:nvCxnSpPr>
        <p:spPr>
          <a:xfrm>
            <a:off x="2218723" y="4534767"/>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99AE233-6142-2544-B35C-F31393E2DC14}"/>
              </a:ext>
            </a:extLst>
          </p:cNvPr>
          <p:cNvCxnSpPr>
            <a:cxnSpLocks/>
          </p:cNvCxnSpPr>
          <p:nvPr/>
        </p:nvCxnSpPr>
        <p:spPr>
          <a:xfrm>
            <a:off x="2218723" y="5884610"/>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4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6" name="Google Shape;496;p33"/>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72E0F12A-D1EC-F34C-B5C3-88E04C34A692}" type="slidenum">
              <a:rPr lang="en-US" altLang="ja-JP" smtClean="0">
                <a:latin typeface="Segoe UI Emoji" panose="020B0502040204020203" pitchFamily="34" charset="0"/>
                <a:ea typeface="Segoe UI Emoji" panose="020B0502040204020203" pitchFamily="34" charset="0"/>
              </a:rPr>
              <a:pPr/>
              <a:t>23</a:t>
            </a:fld>
            <a:endParaRPr dirty="0">
              <a:latin typeface="Segoe UI Emoji" panose="020B0502040204020203" pitchFamily="34" charset="0"/>
              <a:ea typeface="Segoe UI Emoji" panose="020B0502040204020203" pitchFamily="34" charset="0"/>
            </a:endParaRPr>
          </a:p>
        </p:txBody>
      </p:sp>
      <p:sp>
        <p:nvSpPr>
          <p:cNvPr id="4" name="テキスト ボックス 3">
            <a:extLst>
              <a:ext uri="{FF2B5EF4-FFF2-40B4-BE49-F238E27FC236}">
                <a16:creationId xmlns:a16="http://schemas.microsoft.com/office/drawing/2014/main" id="{DC96BE07-AB11-9A4A-A816-1CF20C2F1EC4}"/>
              </a:ext>
            </a:extLst>
          </p:cNvPr>
          <p:cNvSpPr txBox="1"/>
          <p:nvPr/>
        </p:nvSpPr>
        <p:spPr>
          <a:xfrm>
            <a:off x="4771" y="266009"/>
            <a:ext cx="2590949" cy="461665"/>
          </a:xfrm>
          <a:prstGeom prst="rect">
            <a:avLst/>
          </a:prstGeom>
          <a:noFill/>
        </p:spPr>
        <p:txBody>
          <a:bodyPr wrap="square" rtlCol="0">
            <a:spAutoFit/>
          </a:bodyPr>
          <a:lstStyle/>
          <a:p>
            <a:r>
              <a:rPr lang="ja-JP" altLang="en-US" sz="2400">
                <a:solidFill>
                  <a:schemeClr val="bg1"/>
                </a:solidFill>
                <a:latin typeface="Meiryo" panose="020B0604030504040204" pitchFamily="34" charset="-128"/>
                <a:ea typeface="Meiryo" panose="020B0604030504040204" pitchFamily="34" charset="-128"/>
              </a:rPr>
              <a:t>暗号化の流れ</a:t>
            </a:r>
            <a:endParaRPr lang="ja-JP" altLang="en-US" sz="2400">
              <a:solidFill>
                <a:schemeClr val="bg1"/>
              </a:solidFill>
              <a:latin typeface="Segoe UI Emoji" panose="020B0502040204020203" pitchFamily="34" charset="0"/>
              <a:ea typeface="MS Gothic" panose="020B0609070205080204" pitchFamily="49" charset="-128"/>
            </a:endParaRPr>
          </a:p>
        </p:txBody>
      </p:sp>
      <p:pic>
        <p:nvPicPr>
          <p:cNvPr id="6" name="図 5" descr="テキスト が含まれている画像&#10;&#10;自動的に生成された説明">
            <a:extLst>
              <a:ext uri="{FF2B5EF4-FFF2-40B4-BE49-F238E27FC236}">
                <a16:creationId xmlns:a16="http://schemas.microsoft.com/office/drawing/2014/main" id="{61B51670-4E1F-7044-A62A-2B40A8527D1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85566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6" name="Google Shape;496;p33"/>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72E0F12A-D1EC-F34C-B5C3-88E04C34A692}" type="slidenum">
              <a:rPr lang="en-US" altLang="ja-JP" smtClean="0">
                <a:latin typeface="Segoe UI Emoji" panose="020B0502040204020203" pitchFamily="34" charset="0"/>
                <a:ea typeface="Segoe UI Emoji" panose="020B0502040204020203" pitchFamily="34" charset="0"/>
              </a:rPr>
              <a:pPr/>
              <a:t>24</a:t>
            </a:fld>
            <a:endParaRPr dirty="0">
              <a:latin typeface="Segoe UI Emoji" panose="020B0502040204020203" pitchFamily="34" charset="0"/>
              <a:ea typeface="Segoe UI Emoji" panose="020B0502040204020203" pitchFamily="34" charset="0"/>
            </a:endParaRPr>
          </a:p>
        </p:txBody>
      </p:sp>
      <p:sp>
        <p:nvSpPr>
          <p:cNvPr id="4" name="テキスト ボックス 3">
            <a:extLst>
              <a:ext uri="{FF2B5EF4-FFF2-40B4-BE49-F238E27FC236}">
                <a16:creationId xmlns:a16="http://schemas.microsoft.com/office/drawing/2014/main" id="{DC96BE07-AB11-9A4A-A816-1CF20C2F1EC4}"/>
              </a:ext>
            </a:extLst>
          </p:cNvPr>
          <p:cNvSpPr txBox="1"/>
          <p:nvPr/>
        </p:nvSpPr>
        <p:spPr>
          <a:xfrm>
            <a:off x="4771" y="266009"/>
            <a:ext cx="2590949" cy="461665"/>
          </a:xfrm>
          <a:prstGeom prst="rect">
            <a:avLst/>
          </a:prstGeom>
          <a:noFill/>
        </p:spPr>
        <p:txBody>
          <a:bodyPr wrap="square" rtlCol="0">
            <a:spAutoFit/>
          </a:bodyPr>
          <a:lstStyle/>
          <a:p>
            <a:r>
              <a:rPr lang="ja-JP" altLang="en-US" sz="2400">
                <a:solidFill>
                  <a:schemeClr val="bg1"/>
                </a:solidFill>
                <a:latin typeface="Meiryo" panose="020B0604030504040204" pitchFamily="34" charset="-128"/>
                <a:ea typeface="Meiryo" panose="020B0604030504040204" pitchFamily="34" charset="-128"/>
              </a:rPr>
              <a:t>復号の流れ</a:t>
            </a:r>
            <a:endParaRPr lang="ja-JP" altLang="en-US" sz="2400">
              <a:solidFill>
                <a:schemeClr val="bg1"/>
              </a:solidFill>
              <a:latin typeface="Segoe UI Emoji" panose="020B0502040204020203" pitchFamily="34" charset="0"/>
              <a:ea typeface="MS Gothic" panose="020B0609070205080204" pitchFamily="49" charset="-128"/>
            </a:endParaRPr>
          </a:p>
        </p:txBody>
      </p:sp>
      <p:pic>
        <p:nvPicPr>
          <p:cNvPr id="10" name="図 9" descr="テキスト が含まれている画像&#10;&#10;自動的に生成された説明">
            <a:extLst>
              <a:ext uri="{FF2B5EF4-FFF2-40B4-BE49-F238E27FC236}">
                <a16:creationId xmlns:a16="http://schemas.microsoft.com/office/drawing/2014/main" id="{8520CE6D-668C-B948-B36D-EB2B4432DF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08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モードの解読</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25</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2" name="テキスト ボックス 1">
            <a:extLst>
              <a:ext uri="{FF2B5EF4-FFF2-40B4-BE49-F238E27FC236}">
                <a16:creationId xmlns:a16="http://schemas.microsoft.com/office/drawing/2014/main" id="{474F1198-3AD8-CB4E-8872-EADFAB16C896}"/>
              </a:ext>
            </a:extLst>
          </p:cNvPr>
          <p:cNvSpPr txBox="1"/>
          <p:nvPr/>
        </p:nvSpPr>
        <p:spPr>
          <a:xfrm>
            <a:off x="638000" y="2296673"/>
            <a:ext cx="11389243" cy="3416320"/>
          </a:xfrm>
          <a:prstGeom prst="rect">
            <a:avLst/>
          </a:prstGeom>
          <a:noFill/>
        </p:spPr>
        <p:txBody>
          <a:bodyPr wrap="square" rtlCol="0">
            <a:spAutoFit/>
          </a:bodyPr>
          <a:lstStyle/>
          <a:p>
            <a:r>
              <a:rPr lang="ja-JP" altLang="en-US" sz="2400"/>
              <a:t>考えたこと</a:t>
            </a:r>
            <a:endParaRPr lang="en-US" altLang="ja-JP" sz="2400" dirty="0"/>
          </a:p>
          <a:p>
            <a:r>
              <a:rPr lang="ja-JP" altLang="en-US" sz="2400"/>
              <a:t>・鍵が同じ場合</a:t>
            </a:r>
            <a:endParaRPr lang="en-US" altLang="ja-JP" sz="2400" dirty="0"/>
          </a:p>
          <a:p>
            <a:r>
              <a:rPr lang="en-US" altLang="ja-JP" sz="2400" dirty="0"/>
              <a:t>	-</a:t>
            </a:r>
            <a:r>
              <a:rPr lang="ja-JP" altLang="en-US" sz="2400"/>
              <a:t> 選択平文攻撃が可能</a:t>
            </a:r>
            <a:r>
              <a:rPr lang="en-US" altLang="ja-JP" sz="2400" dirty="0"/>
              <a:t>→</a:t>
            </a:r>
            <a:r>
              <a:rPr lang="ja-JP" altLang="en-US" sz="2400"/>
              <a:t>鍵は変えるべき</a:t>
            </a:r>
            <a:endParaRPr lang="en-US" altLang="ja-JP" sz="2400" dirty="0"/>
          </a:p>
          <a:p>
            <a:r>
              <a:rPr lang="ja-JP" altLang="en-US" sz="2400"/>
              <a:t>・ブロックの頻度分析は可能</a:t>
            </a:r>
            <a:endParaRPr lang="en-US" altLang="ja-JP" sz="2400" dirty="0"/>
          </a:p>
          <a:p>
            <a:endParaRPr lang="en-US" altLang="ja-JP" sz="2400" dirty="0"/>
          </a:p>
          <a:p>
            <a:r>
              <a:rPr lang="ja-JP" altLang="en-US" sz="2400"/>
              <a:t>・</a:t>
            </a:r>
            <a:r>
              <a:rPr lang="en-US" altLang="ja-JP" sz="2400" dirty="0"/>
              <a:t>(bigram</a:t>
            </a:r>
            <a:r>
              <a:rPr lang="ja-JP" altLang="en-US" sz="2400"/>
              <a:t>の</a:t>
            </a:r>
            <a:r>
              <a:rPr lang="en-US" altLang="ja-JP" sz="2400" dirty="0"/>
              <a:t>)</a:t>
            </a:r>
            <a:r>
              <a:rPr lang="ja-JP" altLang="en-US" sz="2400"/>
              <a:t>頻度解析</a:t>
            </a:r>
            <a:endParaRPr lang="en-US" altLang="ja-JP" sz="2400" dirty="0"/>
          </a:p>
          <a:p>
            <a:r>
              <a:rPr lang="ja-JP" altLang="en-US" sz="2400"/>
              <a:t>・ブロックの最初の順序が</a:t>
            </a:r>
            <a:r>
              <a:rPr lang="en-US" altLang="ja-JP" sz="2400" dirty="0"/>
              <a:t>AA</a:t>
            </a:r>
            <a:r>
              <a:rPr lang="ja-JP" altLang="en-US" sz="2400"/>
              <a:t>なので，</a:t>
            </a:r>
            <a:r>
              <a:rPr lang="en-US" altLang="ja-JP" sz="2400" dirty="0"/>
              <a:t>A</a:t>
            </a:r>
            <a:r>
              <a:rPr lang="ja-JP" altLang="en-US" sz="2400"/>
              <a:t>と</a:t>
            </a:r>
            <a:r>
              <a:rPr lang="en-US" altLang="ja-JP" sz="2400" dirty="0"/>
              <a:t>A</a:t>
            </a:r>
            <a:r>
              <a:rPr lang="ja-JP" altLang="en-US" sz="2400"/>
              <a:t>がブロックに入っていれば第一ブロックの可能性が高い</a:t>
            </a:r>
            <a:endParaRPr lang="en-US" altLang="ja-JP" sz="2400" dirty="0"/>
          </a:p>
          <a:p>
            <a:r>
              <a:rPr lang="ja-JP" altLang="en-US" sz="2400"/>
              <a:t>・暗号化の時間を測定することで鍵長がバレることがある</a:t>
            </a:r>
            <a:endParaRPr lang="en-US" altLang="ja-JP" sz="2400" dirty="0"/>
          </a:p>
        </p:txBody>
      </p:sp>
    </p:spTree>
    <p:extLst>
      <p:ext uri="{BB962C8B-B14F-4D97-AF65-F5344CB8AC3E}">
        <p14:creationId xmlns:p14="http://schemas.microsoft.com/office/powerpoint/2010/main" val="561060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4181600"/>
            <a:ext cx="7007508" cy="1192997"/>
          </a:xfrm>
          <a:prstGeom prst="rect">
            <a:avLst/>
          </a:prstGeom>
        </p:spPr>
        <p:txBody>
          <a:bodyPr spcFirstLastPara="1" vert="horz" wrap="square" lIns="121900" tIns="121900" rIns="121900" bIns="121900" rtlCol="0" anchor="b" anchorCtr="0">
            <a:noAutofit/>
          </a:bodyPr>
          <a:lstStyle/>
          <a:p>
            <a:r>
              <a:rPr lang="ja-JP" altLang="en-US">
                <a:solidFill>
                  <a:schemeClr val="bg1"/>
                </a:solidFill>
                <a:latin typeface="Meiryo" panose="020B0604030504040204" pitchFamily="34" charset="-128"/>
                <a:ea typeface="Meiryo" panose="020B0604030504040204" pitchFamily="34" charset="-128"/>
              </a:rPr>
              <a:t>暗号化デモンストレーション</a:t>
            </a:r>
            <a:endParaRPr lang="en" altLang="ja-JP" dirty="0">
              <a:solidFill>
                <a:schemeClr val="bg1"/>
              </a:solidFill>
              <a:latin typeface="Meiryo" panose="020B0604030504040204" pitchFamily="34" charset="-128"/>
              <a:ea typeface="Meiryo" panose="020B0604030504040204" pitchFamily="34" charset="-128"/>
            </a:endParaRP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 altLang="ja-JP" dirty="0">
                <a:latin typeface="Segoe UI Emoji" panose="020B0502040204020203" pitchFamily="34" charset="0"/>
                <a:ea typeface="Segoe UI Emoji" panose="020B0502040204020203" pitchFamily="34" charset="0"/>
              </a:rPr>
              <a:t>Encryption demonstration</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26</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 altLang="ja-JP" sz="16000" b="1" dirty="0">
                <a:solidFill>
                  <a:srgbClr val="3F5378"/>
                </a:solidFill>
                <a:latin typeface="Roboto Condensed"/>
                <a:ea typeface="Roboto Condensed"/>
                <a:cs typeface="Roboto Condensed"/>
                <a:sym typeface="Roboto Condensed"/>
              </a:rPr>
              <a:t>3</a:t>
            </a:r>
            <a:endParaRPr sz="4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36534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lvl="0">
              <a:buSzPts val="3000"/>
            </a:pPr>
            <a:r>
              <a:rPr lang="ja-JP" altLang="en-US" sz="4000">
                <a:solidFill>
                  <a:schemeClr val="bg1"/>
                </a:solidFill>
                <a:latin typeface="Meiryo" panose="020B0604030504040204" pitchFamily="34" charset="-128"/>
                <a:ea typeface="Meiryo" panose="020B0604030504040204" pitchFamily="34" charset="-128"/>
              </a:rPr>
              <a:t>暗号化デモンストレーション</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27</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2" name="テキスト ボックス 1">
            <a:extLst>
              <a:ext uri="{FF2B5EF4-FFF2-40B4-BE49-F238E27FC236}">
                <a16:creationId xmlns:a16="http://schemas.microsoft.com/office/drawing/2014/main" id="{18C4F731-D011-8742-863A-97548B11FC14}"/>
              </a:ext>
            </a:extLst>
          </p:cNvPr>
          <p:cNvSpPr txBox="1"/>
          <p:nvPr/>
        </p:nvSpPr>
        <p:spPr>
          <a:xfrm>
            <a:off x="2136878" y="2818582"/>
            <a:ext cx="6633497" cy="3046988"/>
          </a:xfrm>
          <a:prstGeom prst="rect">
            <a:avLst/>
          </a:prstGeom>
          <a:noFill/>
        </p:spPr>
        <p:txBody>
          <a:bodyPr wrap="square" rtlCol="0">
            <a:spAutoFit/>
          </a:bodyPr>
          <a:lstStyle/>
          <a:p>
            <a:r>
              <a:rPr lang="ja-JP" altLang="en-US" sz="2400"/>
              <a:t>時間の調整が可能になるよう，ここで動画と写真に分岐</a:t>
            </a:r>
            <a:endParaRPr lang="en-US" altLang="ja-JP" sz="2400" dirty="0"/>
          </a:p>
          <a:p>
            <a:r>
              <a:rPr lang="ja-JP" altLang="en-US" sz="2400"/>
              <a:t>時間があれば</a:t>
            </a:r>
            <a:r>
              <a:rPr lang="en-US" altLang="ja-JP" sz="2400" dirty="0"/>
              <a:t>PowerPoint</a:t>
            </a:r>
            <a:r>
              <a:rPr lang="ja-JP" altLang="en-US" sz="2400"/>
              <a:t>を終了し，デモを行う．</a:t>
            </a:r>
            <a:endParaRPr lang="en-US" altLang="ja-JP" sz="2400" dirty="0"/>
          </a:p>
          <a:p>
            <a:endParaRPr lang="en-US" altLang="ja-JP" sz="2400" dirty="0"/>
          </a:p>
          <a:p>
            <a:r>
              <a:rPr lang="en-US" altLang="ja-JP" sz="2400" dirty="0"/>
              <a:t>→</a:t>
            </a:r>
            <a:r>
              <a:rPr lang="ja-JP" altLang="en-US" sz="2400"/>
              <a:t>写真を貼っておいて，写真内をクリックすると動画が入っている非表示スライドにハイパーリンクで飛ぶようにしておく</a:t>
            </a:r>
          </a:p>
        </p:txBody>
      </p:sp>
    </p:spTree>
    <p:extLst>
      <p:ext uri="{BB962C8B-B14F-4D97-AF65-F5344CB8AC3E}">
        <p14:creationId xmlns:p14="http://schemas.microsoft.com/office/powerpoint/2010/main" val="311287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ja-JP" altLang="en-US" sz="4000">
                <a:solidFill>
                  <a:schemeClr val="bg1"/>
                </a:solidFill>
                <a:latin typeface="Meiryo" panose="020B0604030504040204" pitchFamily="34" charset="-128"/>
                <a:ea typeface="Meiryo" panose="020B0604030504040204" pitchFamily="34" charset="-128"/>
              </a:rPr>
              <a:t>質疑応答</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28</a:t>
            </a:fld>
            <a:endParaRPr dirty="0">
              <a:latin typeface="Segoe UI Emoji" panose="020B0502040204020203" pitchFamily="34" charset="0"/>
              <a:ea typeface="Segoe UI Emoji" panose="020B0502040204020203" pitchFamily="34" charset="0"/>
            </a:endParaRPr>
          </a:p>
        </p:txBody>
      </p:sp>
      <p:sp>
        <p:nvSpPr>
          <p:cNvPr id="14" name="Google Shape;586;p37">
            <a:extLst>
              <a:ext uri="{FF2B5EF4-FFF2-40B4-BE49-F238E27FC236}">
                <a16:creationId xmlns:a16="http://schemas.microsoft.com/office/drawing/2014/main" id="{A0A1F4AB-9177-7749-A63F-C246DBFE007D}"/>
              </a:ext>
            </a:extLst>
          </p:cNvPr>
          <p:cNvSpPr/>
          <p:nvPr/>
        </p:nvSpPr>
        <p:spPr>
          <a:xfrm>
            <a:off x="677332" y="803496"/>
            <a:ext cx="408368" cy="371453"/>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 name="テキスト ボックス 1">
            <a:extLst>
              <a:ext uri="{FF2B5EF4-FFF2-40B4-BE49-F238E27FC236}">
                <a16:creationId xmlns:a16="http://schemas.microsoft.com/office/drawing/2014/main" id="{9B8C18B0-6048-7346-9FD8-6C435ADB5469}"/>
              </a:ext>
            </a:extLst>
          </p:cNvPr>
          <p:cNvSpPr txBox="1"/>
          <p:nvPr/>
        </p:nvSpPr>
        <p:spPr>
          <a:xfrm>
            <a:off x="2989007" y="2451510"/>
            <a:ext cx="5624052" cy="1200329"/>
          </a:xfrm>
          <a:prstGeom prst="rect">
            <a:avLst/>
          </a:prstGeom>
          <a:noFill/>
        </p:spPr>
        <p:txBody>
          <a:bodyPr wrap="square" rtlCol="0">
            <a:spAutoFit/>
          </a:bodyPr>
          <a:lstStyle/>
          <a:p>
            <a:r>
              <a:rPr lang="ja-JP" altLang="en-US" sz="2400"/>
              <a:t>最後に，スライド３</a:t>
            </a:r>
            <a:r>
              <a:rPr lang="en-US" altLang="ja-JP" sz="2400" dirty="0"/>
              <a:t>(</a:t>
            </a:r>
            <a:r>
              <a:rPr lang="ja-JP" altLang="en-US" sz="2400"/>
              <a:t>本日のプログラム</a:t>
            </a:r>
            <a:r>
              <a:rPr lang="en-US" altLang="ja-JP" sz="2400" dirty="0"/>
              <a:t>)</a:t>
            </a:r>
            <a:r>
              <a:rPr lang="ja-JP" altLang="en-US" sz="2400"/>
              <a:t>の内容と同一か，ほぼ同じ内容を載せる</a:t>
            </a:r>
          </a:p>
        </p:txBody>
      </p:sp>
    </p:spTree>
    <p:extLst>
      <p:ext uri="{BB962C8B-B14F-4D97-AF65-F5344CB8AC3E}">
        <p14:creationId xmlns:p14="http://schemas.microsoft.com/office/powerpoint/2010/main" val="3492417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ja-JP" altLang="en-US" sz="4000">
                <a:solidFill>
                  <a:schemeClr val="bg1"/>
                </a:solidFill>
                <a:latin typeface="Meiryo" panose="020B0604030504040204" pitchFamily="34" charset="-128"/>
                <a:ea typeface="Meiryo" panose="020B0604030504040204" pitchFamily="34" charset="-128"/>
              </a:rPr>
              <a:t>本日のプログラム</a:t>
            </a:r>
            <a:endParaRPr sz="4000" dirty="0">
              <a:solidFill>
                <a:schemeClr val="bg1"/>
              </a:solidFill>
              <a:latin typeface="Meiryo" panose="020B0604030504040204" pitchFamily="34" charset="-128"/>
              <a:ea typeface="Meiryo" panose="020B0604030504040204" pitchFamily="34" charset="-128"/>
            </a:endParaRPr>
          </a:p>
        </p:txBody>
      </p:sp>
      <p:sp>
        <p:nvSpPr>
          <p:cNvPr id="192" name="Google Shape;192;p12"/>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3</a:t>
            </a:fld>
            <a:endParaRPr dirty="0">
              <a:latin typeface="Segoe UI Emoji" panose="020B0502040204020203" pitchFamily="34" charset="0"/>
              <a:ea typeface="Segoe UI Emoji" panose="020B0502040204020203" pitchFamily="34" charset="0"/>
            </a:endParaRPr>
          </a:p>
        </p:txBody>
      </p:sp>
      <p:grpSp>
        <p:nvGrpSpPr>
          <p:cNvPr id="194" name="Google Shape;194;p12"/>
          <p:cNvGrpSpPr/>
          <p:nvPr/>
        </p:nvGrpSpPr>
        <p:grpSpPr>
          <a:xfrm>
            <a:off x="391578" y="765489"/>
            <a:ext cx="412055" cy="537497"/>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graphicFrame>
        <p:nvGraphicFramePr>
          <p:cNvPr id="2" name="図表 1">
            <a:extLst>
              <a:ext uri="{FF2B5EF4-FFF2-40B4-BE49-F238E27FC236}">
                <a16:creationId xmlns:a16="http://schemas.microsoft.com/office/drawing/2014/main" id="{4F2C6507-034C-8E43-B395-15A7BA8A4A8B}"/>
              </a:ext>
            </a:extLst>
          </p:cNvPr>
          <p:cNvGraphicFramePr/>
          <p:nvPr/>
        </p:nvGraphicFramePr>
        <p:xfrm>
          <a:off x="0" y="1821040"/>
          <a:ext cx="12192000" cy="503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31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3828197"/>
            <a:ext cx="5459200" cy="1546400"/>
          </a:xfrm>
          <a:prstGeom prst="rect">
            <a:avLst/>
          </a:prstGeom>
        </p:spPr>
        <p:txBody>
          <a:bodyPr spcFirstLastPara="1" vert="horz" wrap="square" lIns="121900" tIns="121900" rIns="121900" bIns="121900" rtlCol="0" anchor="b" anchorCtr="0">
            <a:noAutofit/>
          </a:bodyPr>
          <a:lstStyle/>
          <a:p>
            <a:r>
              <a:rPr lang="ja-JP" altLang="en-US" b="0">
                <a:solidFill>
                  <a:schemeClr val="bg1"/>
                </a:solidFill>
                <a:latin typeface="Meiryo" panose="020B0604030504040204" pitchFamily="34" charset="-128"/>
                <a:ea typeface="Meiryo" panose="020B0604030504040204" pitchFamily="34" charset="-128"/>
              </a:rPr>
              <a:t>暗号とは</a:t>
            </a: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US" dirty="0">
                <a:latin typeface="Segoe UI Emoji" panose="020B0502040204020203" pitchFamily="34" charset="0"/>
                <a:ea typeface="Segoe UI Emoji" panose="020B0502040204020203" pitchFamily="34" charset="0"/>
              </a:rPr>
              <a:t>What is </a:t>
            </a:r>
            <a:r>
              <a:rPr lang="en" altLang="ja-JP" dirty="0">
                <a:latin typeface="Segoe UI Emoji" panose="020B0502040204020203" pitchFamily="34" charset="0"/>
                <a:ea typeface="Segoe UI Emoji" panose="020B0502040204020203" pitchFamily="34" charset="0"/>
              </a:rPr>
              <a:t>cryptography</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4</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 sz="16000" b="1">
                <a:solidFill>
                  <a:srgbClr val="3F5378"/>
                </a:solidFill>
                <a:latin typeface="Roboto Condensed"/>
                <a:ea typeface="Roboto Condensed"/>
                <a:cs typeface="Roboto Condensed"/>
                <a:sym typeface="Roboto Condensed"/>
              </a:rPr>
              <a:t>1</a:t>
            </a:r>
            <a:endParaRPr sz="4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17975101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r>
              <a:rPr lang="ja-JP" altLang="en-US">
                <a:latin typeface="Meiryo" panose="020B0604030504040204" pitchFamily="34" charset="-128"/>
                <a:ea typeface="Meiryo" panose="020B0604030504040204" pitchFamily="34" charset="-128"/>
              </a:rPr>
              <a:t>暗号とは</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6" name="テキスト ボックス 5">
            <a:extLst>
              <a:ext uri="{FF2B5EF4-FFF2-40B4-BE49-F238E27FC236}">
                <a16:creationId xmlns:a16="http://schemas.microsoft.com/office/drawing/2014/main" id="{CA9004B6-2C2F-B141-AB3E-CA480C78AC88}"/>
              </a:ext>
            </a:extLst>
          </p:cNvPr>
          <p:cNvSpPr txBox="1"/>
          <p:nvPr/>
        </p:nvSpPr>
        <p:spPr>
          <a:xfrm>
            <a:off x="199504" y="2128055"/>
            <a:ext cx="8583459"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・第三者が通信文を見ても読めないように変換すること</a:t>
            </a:r>
          </a:p>
        </p:txBody>
      </p:sp>
      <p:pic>
        <p:nvPicPr>
          <p:cNvPr id="7" name="図 6">
            <a:extLst>
              <a:ext uri="{FF2B5EF4-FFF2-40B4-BE49-F238E27FC236}">
                <a16:creationId xmlns:a16="http://schemas.microsoft.com/office/drawing/2014/main" id="{87605899-7596-5040-B484-B981E345D76C}"/>
              </a:ext>
            </a:extLst>
          </p:cNvPr>
          <p:cNvPicPr>
            <a:picLocks noChangeAspect="1"/>
          </p:cNvPicPr>
          <p:nvPr/>
        </p:nvPicPr>
        <p:blipFill>
          <a:blip r:embed="rId3"/>
          <a:stretch>
            <a:fillRect/>
          </a:stretch>
        </p:blipFill>
        <p:spPr>
          <a:xfrm>
            <a:off x="1449007" y="3003325"/>
            <a:ext cx="9293987" cy="2381377"/>
          </a:xfrm>
          <a:prstGeom prst="rect">
            <a:avLst/>
          </a:prstGeom>
        </p:spPr>
      </p:pic>
      <p:sp>
        <p:nvSpPr>
          <p:cNvPr id="8" name="正方形/長方形 7">
            <a:extLst>
              <a:ext uri="{FF2B5EF4-FFF2-40B4-BE49-F238E27FC236}">
                <a16:creationId xmlns:a16="http://schemas.microsoft.com/office/drawing/2014/main" id="{FD1FFDB9-C30B-6A4A-BCA6-370420CCC800}"/>
              </a:ext>
            </a:extLst>
          </p:cNvPr>
          <p:cNvSpPr/>
          <p:nvPr/>
        </p:nvSpPr>
        <p:spPr>
          <a:xfrm>
            <a:off x="5946381" y="5320110"/>
            <a:ext cx="6193683" cy="461665"/>
          </a:xfrm>
          <a:prstGeom prst="rect">
            <a:avLst/>
          </a:prstGeom>
        </p:spPr>
        <p:txBody>
          <a:bodyPr wrap="none">
            <a:spAutoFit/>
          </a:bodyPr>
          <a:lstStyle/>
          <a:p>
            <a:r>
              <a:rPr lang="en" altLang="ja-JP" sz="2400" dirty="0">
                <a:latin typeface="Segoe UI Emoji" panose="020B0502040204020203" pitchFamily="34" charset="0"/>
                <a:ea typeface="Segoe UI Emoji" panose="020B0502040204020203" pitchFamily="34" charset="0"/>
              </a:rPr>
              <a:t>http://www.melody-kobo.com/qa-ssl01.html</a:t>
            </a:r>
            <a:endParaRPr lang="ja-JP" altLang="en-US" sz="2400">
              <a:latin typeface="Segoe UI Emoji" panose="020B0502040204020203" pitchFamily="34" charset="0"/>
            </a:endParaRPr>
          </a:p>
        </p:txBody>
      </p:sp>
      <p:sp>
        <p:nvSpPr>
          <p:cNvPr id="9" name="テキスト ボックス 8">
            <a:extLst>
              <a:ext uri="{FF2B5EF4-FFF2-40B4-BE49-F238E27FC236}">
                <a16:creationId xmlns:a16="http://schemas.microsoft.com/office/drawing/2014/main" id="{F096A3F5-102A-1541-AA8F-4A9095A72359}"/>
              </a:ext>
            </a:extLst>
          </p:cNvPr>
          <p:cNvSpPr txBox="1"/>
          <p:nvPr/>
        </p:nvSpPr>
        <p:spPr>
          <a:xfrm>
            <a:off x="199505" y="2620498"/>
            <a:ext cx="7414953"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・個人情報を扱う多くの通信で使われている</a:t>
            </a:r>
          </a:p>
        </p:txBody>
      </p:sp>
    </p:spTree>
    <p:extLst>
      <p:ext uri="{BB962C8B-B14F-4D97-AF65-F5344CB8AC3E}">
        <p14:creationId xmlns:p14="http://schemas.microsoft.com/office/powerpoint/2010/main" val="111399934"/>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r>
              <a:rPr lang="ja-JP" altLang="en-US">
                <a:latin typeface="Meiryo" panose="020B0604030504040204" pitchFamily="34" charset="-128"/>
                <a:ea typeface="Meiryo" panose="020B0604030504040204" pitchFamily="34" charset="-128"/>
              </a:rPr>
              <a:t>現在使われている暗号の例</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pic>
        <p:nvPicPr>
          <p:cNvPr id="6" name="図 5">
            <a:extLst>
              <a:ext uri="{FF2B5EF4-FFF2-40B4-BE49-F238E27FC236}">
                <a16:creationId xmlns:a16="http://schemas.microsoft.com/office/drawing/2014/main" id="{094BE98D-56A6-DD4C-8236-204BAFA07B2B}"/>
              </a:ext>
            </a:extLst>
          </p:cNvPr>
          <p:cNvPicPr>
            <a:picLocks noChangeAspect="1"/>
          </p:cNvPicPr>
          <p:nvPr/>
        </p:nvPicPr>
        <p:blipFill>
          <a:blip r:embed="rId3"/>
          <a:stretch>
            <a:fillRect/>
          </a:stretch>
        </p:blipFill>
        <p:spPr>
          <a:xfrm>
            <a:off x="1587423" y="2836334"/>
            <a:ext cx="3386667" cy="1185333"/>
          </a:xfrm>
          <a:prstGeom prst="rect">
            <a:avLst/>
          </a:prstGeom>
        </p:spPr>
      </p:pic>
      <p:sp>
        <p:nvSpPr>
          <p:cNvPr id="9" name="正方形/長方形 8">
            <a:extLst>
              <a:ext uri="{FF2B5EF4-FFF2-40B4-BE49-F238E27FC236}">
                <a16:creationId xmlns:a16="http://schemas.microsoft.com/office/drawing/2014/main" id="{563BB0B2-B75D-E242-8AF2-4EBC262B9985}"/>
              </a:ext>
            </a:extLst>
          </p:cNvPr>
          <p:cNvSpPr/>
          <p:nvPr/>
        </p:nvSpPr>
        <p:spPr>
          <a:xfrm>
            <a:off x="4355868" y="6334567"/>
            <a:ext cx="6096000" cy="830997"/>
          </a:xfrm>
          <a:prstGeom prst="rect">
            <a:avLst/>
          </a:prstGeom>
        </p:spPr>
        <p:txBody>
          <a:bodyPr>
            <a:spAutoFit/>
          </a:bodyPr>
          <a:lstStyle/>
          <a:p>
            <a:r>
              <a:rPr lang="en" altLang="ja-JP" sz="2400" dirty="0">
                <a:latin typeface="Segoe UI Emoji" panose="020B0502040204020203" pitchFamily="34" charset="0"/>
                <a:ea typeface="Segoe UI Emoji" panose="020B0502040204020203" pitchFamily="34" charset="0"/>
              </a:rPr>
              <a:t>https://ja.wikipedia.org/wiki/RSA</a:t>
            </a:r>
            <a:r>
              <a:rPr lang="ja-JP" altLang="en-US" sz="2400">
                <a:latin typeface="Meiryo" panose="020B0604030504040204" pitchFamily="34" charset="-128"/>
                <a:ea typeface="Meiryo" panose="020B0604030504040204" pitchFamily="34" charset="-128"/>
              </a:rPr>
              <a:t>セキュリティ</a:t>
            </a:r>
          </a:p>
        </p:txBody>
      </p:sp>
      <p:sp>
        <p:nvSpPr>
          <p:cNvPr id="10" name="テキスト ボックス 9">
            <a:extLst>
              <a:ext uri="{FF2B5EF4-FFF2-40B4-BE49-F238E27FC236}">
                <a16:creationId xmlns:a16="http://schemas.microsoft.com/office/drawing/2014/main" id="{9100D967-9839-864C-985A-BDC4C8164A77}"/>
              </a:ext>
            </a:extLst>
          </p:cNvPr>
          <p:cNvSpPr txBox="1"/>
          <p:nvPr/>
        </p:nvSpPr>
        <p:spPr>
          <a:xfrm>
            <a:off x="7217911" y="2464634"/>
            <a:ext cx="3386667" cy="1897892"/>
          </a:xfrm>
          <a:prstGeom prst="rect">
            <a:avLst/>
          </a:prstGeom>
          <a:noFill/>
        </p:spPr>
        <p:txBody>
          <a:bodyPr wrap="square" rtlCol="0">
            <a:spAutoFit/>
          </a:bodyPr>
          <a:lstStyle/>
          <a:p>
            <a:r>
              <a:rPr lang="en-US" altLang="ja-JP" sz="11733" dirty="0">
                <a:latin typeface="Segoe UI Emoji Regular"/>
              </a:rPr>
              <a:t>AES</a:t>
            </a:r>
            <a:endParaRPr lang="ja-JP" altLang="en-US" sz="11733">
              <a:latin typeface="Segoe UI Emoji Regular"/>
            </a:endParaRPr>
          </a:p>
        </p:txBody>
      </p:sp>
      <p:sp>
        <p:nvSpPr>
          <p:cNvPr id="11" name="テキスト ボックス 10">
            <a:extLst>
              <a:ext uri="{FF2B5EF4-FFF2-40B4-BE49-F238E27FC236}">
                <a16:creationId xmlns:a16="http://schemas.microsoft.com/office/drawing/2014/main" id="{8D6A2C60-A776-1C46-8E03-897695BF60B7}"/>
              </a:ext>
            </a:extLst>
          </p:cNvPr>
          <p:cNvSpPr txBox="1"/>
          <p:nvPr/>
        </p:nvSpPr>
        <p:spPr>
          <a:xfrm>
            <a:off x="1085701" y="4981391"/>
            <a:ext cx="8569911"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Web</a:t>
            </a:r>
            <a:r>
              <a:rPr lang="ja-JP" altLang="en-US" sz="2400">
                <a:latin typeface="Meiryo" panose="020B0604030504040204" pitchFamily="34" charset="-128"/>
                <a:ea typeface="Meiryo" panose="020B0604030504040204" pitchFamily="34" charset="-128"/>
              </a:rPr>
              <a:t>の</a:t>
            </a:r>
            <a:r>
              <a:rPr lang="en-US" altLang="ja-JP" sz="2400" dirty="0">
                <a:latin typeface="Segoe UI Emoji" panose="020B0502040204020203" pitchFamily="34" charset="0"/>
                <a:ea typeface="Segoe UI Emoji" panose="020B0502040204020203" pitchFamily="34" charset="0"/>
              </a:rPr>
              <a:t>https</a:t>
            </a:r>
            <a:r>
              <a:rPr lang="ja-JP" altLang="en-US" sz="2400">
                <a:latin typeface="Meiryo" panose="020B0604030504040204" pitchFamily="34" charset="-128"/>
                <a:ea typeface="Meiryo" panose="020B0604030504040204" pitchFamily="34" charset="-128"/>
              </a:rPr>
              <a:t>通信における</a:t>
            </a:r>
            <a:r>
              <a:rPr lang="en-US" altLang="ja-JP" sz="2400" dirty="0">
                <a:latin typeface="Meiryo" panose="020B0604030504040204" pitchFamily="34" charset="-128"/>
                <a:ea typeface="Meiryo" panose="020B0604030504040204" pitchFamily="34" charset="-128"/>
              </a:rPr>
              <a:t>TLS</a:t>
            </a:r>
            <a:r>
              <a:rPr lang="ja-JP" altLang="en-US" sz="2400">
                <a:latin typeface="Meiryo" panose="020B0604030504040204" pitchFamily="34" charset="-128"/>
                <a:ea typeface="Meiryo" panose="020B0604030504040204" pitchFamily="34" charset="-128"/>
              </a:rPr>
              <a:t>などで利用されている</a:t>
            </a:r>
          </a:p>
        </p:txBody>
      </p:sp>
    </p:spTree>
    <p:extLst>
      <p:ext uri="{BB962C8B-B14F-4D97-AF65-F5344CB8AC3E}">
        <p14:creationId xmlns:p14="http://schemas.microsoft.com/office/powerpoint/2010/main" val="155366133"/>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3828197"/>
            <a:ext cx="5459200" cy="1546400"/>
          </a:xfrm>
          <a:prstGeom prst="rect">
            <a:avLst/>
          </a:prstGeom>
        </p:spPr>
        <p:txBody>
          <a:bodyPr spcFirstLastPara="1" vert="horz" wrap="square" lIns="121900" tIns="121900" rIns="121900" bIns="121900" rtlCol="0" anchor="b" anchorCtr="0">
            <a:noAutofit/>
          </a:bodyPr>
          <a:lstStyle/>
          <a:p>
            <a:r>
              <a:rPr lang="en" altLang="ja-JP" dirty="0">
                <a:solidFill>
                  <a:schemeClr val="bg1"/>
                </a:solidFill>
                <a:latin typeface="Meiryo" panose="020B0604030504040204" pitchFamily="34" charset="-128"/>
                <a:ea typeface="Meiryo" panose="020B0604030504040204" pitchFamily="34" charset="-128"/>
              </a:rPr>
              <a:t>cubing</a:t>
            </a:r>
            <a:r>
              <a:rPr lang="ja-JP" altLang="en-US">
                <a:solidFill>
                  <a:schemeClr val="bg1"/>
                </a:solidFill>
                <a:latin typeface="Meiryo" panose="020B0604030504040204" pitchFamily="34" charset="-128"/>
                <a:ea typeface="Meiryo" panose="020B0604030504040204" pitchFamily="34" charset="-128"/>
              </a:rPr>
              <a:t>暗号の提案</a:t>
            </a: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 altLang="ja-JP" dirty="0">
                <a:latin typeface="Segoe UI Emoji" panose="020B0502040204020203" pitchFamily="34" charset="0"/>
                <a:ea typeface="Segoe UI Emoji" panose="020B0502040204020203" pitchFamily="34" charset="0"/>
              </a:rPr>
              <a:t>Proposal for</a:t>
            </a:r>
            <a:r>
              <a:rPr lang="ja-JP" altLang="en-US">
                <a:latin typeface="Segoe UI Emoji" panose="020B0502040204020203" pitchFamily="34" charset="0"/>
              </a:rPr>
              <a:t> </a:t>
            </a:r>
            <a:r>
              <a:rPr lang="en" dirty="0">
                <a:latin typeface="Segoe UI Emoji" panose="020B0502040204020203" pitchFamily="34" charset="0"/>
                <a:ea typeface="Segoe UI Emoji" panose="020B0502040204020203" pitchFamily="34" charset="0"/>
              </a:rPr>
              <a:t>cubing-cipher</a:t>
            </a: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dirty="0"/>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US" altLang="ja-JP" sz="16000" b="1" dirty="0">
                <a:solidFill>
                  <a:srgbClr val="3F5378"/>
                </a:solidFill>
                <a:latin typeface="Roboto Condensed"/>
                <a:ea typeface="Roboto Condensed"/>
                <a:cs typeface="Roboto Condensed"/>
                <a:sym typeface="Roboto Condensed"/>
              </a:rPr>
              <a:t>1</a:t>
            </a:r>
            <a:endParaRPr sz="4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00678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pic>
        <p:nvPicPr>
          <p:cNvPr id="6" name="図 5">
            <a:extLst>
              <a:ext uri="{FF2B5EF4-FFF2-40B4-BE49-F238E27FC236}">
                <a16:creationId xmlns:a16="http://schemas.microsoft.com/office/drawing/2014/main" id="{66B46FAA-700E-C54D-8029-37AC7BFC8A0C}"/>
              </a:ext>
            </a:extLst>
          </p:cNvPr>
          <p:cNvPicPr>
            <a:picLocks noChangeAspect="1"/>
          </p:cNvPicPr>
          <p:nvPr/>
        </p:nvPicPr>
        <p:blipFill>
          <a:blip r:embed="rId3"/>
          <a:stretch>
            <a:fillRect/>
          </a:stretch>
        </p:blipFill>
        <p:spPr>
          <a:xfrm>
            <a:off x="1" y="2281074"/>
            <a:ext cx="4495919" cy="4576927"/>
          </a:xfrm>
          <a:prstGeom prst="rect">
            <a:avLst/>
          </a:prstGeom>
        </p:spPr>
      </p:pic>
      <p:sp>
        <p:nvSpPr>
          <p:cNvPr id="8" name="テキスト ボックス 7">
            <a:extLst>
              <a:ext uri="{FF2B5EF4-FFF2-40B4-BE49-F238E27FC236}">
                <a16:creationId xmlns:a16="http://schemas.microsoft.com/office/drawing/2014/main" id="{588371CF-15B9-C24C-BE91-3321C6DD3CE5}"/>
              </a:ext>
            </a:extLst>
          </p:cNvPr>
          <p:cNvSpPr txBox="1"/>
          <p:nvPr/>
        </p:nvSpPr>
        <p:spPr>
          <a:xfrm>
            <a:off x="2515988" y="6378974"/>
            <a:ext cx="4121480" cy="461665"/>
          </a:xfrm>
          <a:prstGeom prst="rect">
            <a:avLst/>
          </a:prstGeom>
          <a:noFill/>
        </p:spPr>
        <p:txBody>
          <a:bodyPr wrap="square" rtlCol="0">
            <a:spAutoFit/>
          </a:bodyPr>
          <a:lstStyle/>
          <a:p>
            <a:r>
              <a:rPr lang="en" altLang="ja-JP" sz="2400" dirty="0">
                <a:latin typeface="Segoe UI Emoji" panose="020B0502040204020203" pitchFamily="34" charset="0"/>
                <a:ea typeface="Segoe UI Emoji" panose="020B0502040204020203" pitchFamily="34" charset="0"/>
              </a:rPr>
              <a:t>https://www.amazon.co.jp</a:t>
            </a:r>
            <a:endParaRPr lang="ja-JP" altLang="en-US" sz="2400">
              <a:latin typeface="Segoe UI Emoji" panose="020B0502040204020203" pitchFamily="34" charset="0"/>
            </a:endParaRPr>
          </a:p>
        </p:txBody>
      </p:sp>
      <p:sp>
        <p:nvSpPr>
          <p:cNvPr id="9" name="テキスト ボックス 8">
            <a:extLst>
              <a:ext uri="{FF2B5EF4-FFF2-40B4-BE49-F238E27FC236}">
                <a16:creationId xmlns:a16="http://schemas.microsoft.com/office/drawing/2014/main" id="{C041C0A9-B74A-7E45-8270-059D19780532}"/>
              </a:ext>
            </a:extLst>
          </p:cNvPr>
          <p:cNvSpPr txBox="1"/>
          <p:nvPr/>
        </p:nvSpPr>
        <p:spPr>
          <a:xfrm>
            <a:off x="5286895" y="3106699"/>
            <a:ext cx="5785659" cy="1118127"/>
          </a:xfrm>
          <a:prstGeom prst="rect">
            <a:avLst/>
          </a:prstGeom>
          <a:noFill/>
        </p:spPr>
        <p:txBody>
          <a:bodyPr wrap="square" rtlCol="0">
            <a:spAutoFit/>
          </a:bodyPr>
          <a:lstStyle/>
          <a:p>
            <a:r>
              <a:rPr lang="ja-JP" altLang="en-US" sz="2133">
                <a:latin typeface="Meiryo" panose="020B0604030504040204" pitchFamily="34" charset="-128"/>
                <a:ea typeface="Meiryo" panose="020B0604030504040204" pitchFamily="34" charset="-128"/>
              </a:rPr>
              <a:t>平文をルービックキューブ上に書き，</a:t>
            </a:r>
            <a:endParaRPr lang="en-US" altLang="ja-JP" sz="2133" dirty="0">
              <a:latin typeface="Meiryo" panose="020B0604030504040204" pitchFamily="34" charset="-128"/>
              <a:ea typeface="Meiryo" panose="020B0604030504040204" pitchFamily="34" charset="-128"/>
            </a:endParaRPr>
          </a:p>
          <a:p>
            <a:r>
              <a:rPr lang="ja-JP" altLang="en-US" sz="2133">
                <a:latin typeface="Meiryo" panose="020B0604030504040204" pitchFamily="34" charset="-128"/>
                <a:ea typeface="Meiryo" panose="020B0604030504040204" pitchFamily="34" charset="-128"/>
              </a:rPr>
              <a:t>回転させることで暗号文を作る</a:t>
            </a:r>
            <a:endParaRPr lang="en-US" altLang="ja-JP" sz="2133" dirty="0">
              <a:latin typeface="Meiryo" panose="020B0604030504040204" pitchFamily="34" charset="-128"/>
              <a:ea typeface="Meiryo" panose="020B0604030504040204" pitchFamily="34" charset="-128"/>
            </a:endParaRPr>
          </a:p>
          <a:p>
            <a:endParaRPr lang="en-US" altLang="ja-JP" sz="2400" dirty="0">
              <a:latin typeface="Segoe UI Emoji Regular"/>
            </a:endParaRPr>
          </a:p>
        </p:txBody>
      </p:sp>
      <p:sp>
        <p:nvSpPr>
          <p:cNvPr id="10" name="テキスト ボックス 9">
            <a:extLst>
              <a:ext uri="{FF2B5EF4-FFF2-40B4-BE49-F238E27FC236}">
                <a16:creationId xmlns:a16="http://schemas.microsoft.com/office/drawing/2014/main" id="{EAE15F3E-3496-8A4F-885E-6A550D2DD3D2}"/>
              </a:ext>
            </a:extLst>
          </p:cNvPr>
          <p:cNvSpPr txBox="1"/>
          <p:nvPr/>
        </p:nvSpPr>
        <p:spPr>
          <a:xfrm>
            <a:off x="5020887" y="2264311"/>
            <a:ext cx="3158837" cy="584775"/>
          </a:xfrm>
          <a:prstGeom prst="rect">
            <a:avLst/>
          </a:prstGeom>
          <a:noFill/>
        </p:spPr>
        <p:txBody>
          <a:bodyPr wrap="square" rtlCol="0">
            <a:spAutoFit/>
          </a:bodyPr>
          <a:lstStyle/>
          <a:p>
            <a:r>
              <a:rPr lang="ja-JP" altLang="en-US" sz="3200">
                <a:latin typeface="Meiryo" panose="020B0604030504040204" pitchFamily="34" charset="-128"/>
                <a:ea typeface="Meiryo" panose="020B0604030504040204" pitchFamily="34" charset="-128"/>
              </a:rPr>
              <a:t>・大まかな流れ</a:t>
            </a:r>
            <a:endParaRPr lang="en-US" altLang="ja-JP" sz="3200" dirty="0">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5286895" y="4760061"/>
            <a:ext cx="4699461" cy="1405256"/>
          </a:xfrm>
          <a:prstGeom prst="rect">
            <a:avLst/>
          </a:prstGeom>
          <a:noFill/>
        </p:spPr>
        <p:txBody>
          <a:bodyPr wrap="square" rtlCol="0">
            <a:spAutoFit/>
          </a:bodyPr>
          <a:lstStyle/>
          <a:p>
            <a:r>
              <a:rPr lang="ja-JP" altLang="en-US" sz="2133">
                <a:latin typeface="Meiryo" panose="020B0604030504040204" pitchFamily="34" charset="-128"/>
                <a:ea typeface="Meiryo" panose="020B0604030504040204" pitchFamily="34" charset="-128"/>
              </a:rPr>
              <a:t>転値式暗号方式</a:t>
            </a:r>
            <a:endParaRPr lang="en-US" altLang="ja-JP" sz="2133" dirty="0">
              <a:latin typeface="Meiryo" panose="020B0604030504040204" pitchFamily="34" charset="-128"/>
              <a:ea typeface="Meiryo" panose="020B0604030504040204" pitchFamily="34" charset="-128"/>
            </a:endParaRPr>
          </a:p>
          <a:p>
            <a:r>
              <a:rPr lang="ja-JP" altLang="en-US" sz="2133">
                <a:latin typeface="Meiryo" panose="020B0604030504040204" pitchFamily="34" charset="-128"/>
                <a:ea typeface="Meiryo" panose="020B0604030504040204" pitchFamily="34" charset="-128"/>
              </a:rPr>
              <a:t>平文長：</a:t>
            </a:r>
            <a:r>
              <a:rPr lang="en-US" altLang="ja-JP" sz="2133" dirty="0">
                <a:latin typeface="Meiryo" panose="020B0604030504040204" pitchFamily="34" charset="-128"/>
                <a:ea typeface="Meiryo" panose="020B0604030504040204" pitchFamily="34" charset="-128"/>
              </a:rPr>
              <a:t>45Byte</a:t>
            </a:r>
          </a:p>
          <a:p>
            <a:r>
              <a:rPr lang="ja-JP" altLang="en-US" sz="2133">
                <a:latin typeface="Meiryo" panose="020B0604030504040204" pitchFamily="34" charset="-128"/>
                <a:ea typeface="Meiryo" panose="020B0604030504040204" pitchFamily="34" charset="-128"/>
              </a:rPr>
              <a:t>暗号文長：</a:t>
            </a:r>
            <a:r>
              <a:rPr lang="en-US" altLang="ja-JP" sz="2133" dirty="0">
                <a:latin typeface="Meiryo" panose="020B0604030504040204" pitchFamily="34" charset="-128"/>
                <a:ea typeface="Meiryo" panose="020B0604030504040204" pitchFamily="34" charset="-128"/>
              </a:rPr>
              <a:t>54Byte</a:t>
            </a:r>
          </a:p>
          <a:p>
            <a:r>
              <a:rPr lang="ja-JP" altLang="en-US" sz="2133">
                <a:latin typeface="Meiryo" panose="020B0604030504040204" pitchFamily="34" charset="-128"/>
                <a:ea typeface="Meiryo" panose="020B0604030504040204" pitchFamily="34" charset="-128"/>
              </a:rPr>
              <a:t>鍵長：可変</a:t>
            </a:r>
            <a:endParaRPr lang="en-US" altLang="ja-JP" sz="2133" dirty="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3EBEB1C-0636-3949-9EA9-B270A3753B0B}"/>
              </a:ext>
            </a:extLst>
          </p:cNvPr>
          <p:cNvSpPr txBox="1"/>
          <p:nvPr/>
        </p:nvSpPr>
        <p:spPr>
          <a:xfrm>
            <a:off x="5020887" y="4046731"/>
            <a:ext cx="3158837" cy="584775"/>
          </a:xfrm>
          <a:prstGeom prst="rect">
            <a:avLst/>
          </a:prstGeom>
          <a:noFill/>
        </p:spPr>
        <p:txBody>
          <a:bodyPr wrap="square" rtlCol="0">
            <a:spAutoFit/>
          </a:bodyPr>
          <a:lstStyle/>
          <a:p>
            <a:r>
              <a:rPr lang="ja-JP" altLang="en-US" sz="3200">
                <a:latin typeface="Meiryo" panose="020B0604030504040204" pitchFamily="34" charset="-128"/>
                <a:ea typeface="Meiryo" panose="020B0604030504040204" pitchFamily="34" charset="-128"/>
              </a:rPr>
              <a:t>・概要</a:t>
            </a:r>
            <a:endParaRPr lang="en-US" altLang="ja-JP" sz="3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343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暗号の暗号化手順１</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1"/>
            <a:ext cx="10536901" cy="1200329"/>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１．アルファベットの平文を用意する</a:t>
            </a:r>
            <a:endParaRPr lang="en-US" altLang="ja-JP" sz="2400" dirty="0">
              <a:latin typeface="Meiryo" panose="020B0604030504040204" pitchFamily="34" charset="-128"/>
              <a:ea typeface="Meiryo" panose="020B0604030504040204" pitchFamily="34" charset="-128"/>
            </a:endParaRPr>
          </a:p>
          <a:p>
            <a:r>
              <a:rPr lang="en-US" altLang="ja-JP" sz="2400" dirty="0">
                <a:latin typeface="Meiryo" panose="020B0604030504040204" pitchFamily="34" charset="-128"/>
                <a:ea typeface="Meiryo" panose="020B0604030504040204" pitchFamily="34" charset="-128"/>
              </a:rPr>
              <a:t>45</a:t>
            </a:r>
            <a:r>
              <a:rPr lang="ja-JP" altLang="en-US" sz="2400">
                <a:latin typeface="Meiryo" panose="020B0604030504040204" pitchFamily="34" charset="-128"/>
                <a:ea typeface="Meiryo" panose="020B0604030504040204" pitchFamily="34" charset="-128"/>
              </a:rPr>
              <a:t>文字に満たない場合は</a:t>
            </a:r>
            <a:r>
              <a:rPr lang="en-US" altLang="ja-JP" sz="2400" dirty="0">
                <a:latin typeface="Meiryo" panose="020B0604030504040204" pitchFamily="34" charset="-128"/>
                <a:ea typeface="Meiryo" panose="020B0604030504040204" pitchFamily="34" charset="-128"/>
              </a:rPr>
              <a:t>null</a:t>
            </a:r>
            <a:r>
              <a:rPr lang="ja-JP" altLang="en-US" sz="2400">
                <a:latin typeface="Meiryo" panose="020B0604030504040204" pitchFamily="34" charset="-128"/>
                <a:ea typeface="Meiryo" panose="020B0604030504040204" pitchFamily="34" charset="-128"/>
              </a:rPr>
              <a:t>文字を付け加えたのち，</a:t>
            </a:r>
            <a:r>
              <a:rPr lang="en-US" altLang="ja-JP" sz="2400" dirty="0">
                <a:latin typeface="Meiryo" panose="020B0604030504040204" pitchFamily="34" charset="-128"/>
                <a:ea typeface="Meiryo" panose="020B0604030504040204" pitchFamily="34" charset="-128"/>
              </a:rPr>
              <a:t>45</a:t>
            </a:r>
            <a:r>
              <a:rPr lang="ja-JP" altLang="en-US" sz="2400">
                <a:latin typeface="Meiryo" panose="020B0604030504040204" pitchFamily="34" charset="-128"/>
                <a:ea typeface="Meiryo" panose="020B0604030504040204" pitchFamily="34" charset="-128"/>
              </a:rPr>
              <a:t>文字になるようにランダムな文字を追加する</a:t>
            </a:r>
            <a:endParaRPr lang="en-US" altLang="ja-JP" sz="2400" dirty="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577755" y="3680520"/>
            <a:ext cx="9703483" cy="666979"/>
          </a:xfrm>
          <a:prstGeom prst="rect">
            <a:avLst/>
          </a:prstGeom>
        </p:spPr>
        <p:txBody>
          <a:bodyPr vert="horz" lIns="121920" tIns="60960" rIns="121920" bIns="60960" rtlCol="0" anchor="ctr">
            <a:normAutofit fontScale="62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Segoe UI Emoji" panose="020B0502040204020203" pitchFamily="34" charset="0"/>
                <a:ea typeface="Segoe UI Emoji" panose="020B0502040204020203" pitchFamily="34" charset="0"/>
              </a:rPr>
              <a:t>”</a:t>
            </a:r>
            <a:r>
              <a:rPr lang="en-US" altLang="ja-JP" sz="4800" dirty="0" err="1">
                <a:latin typeface="Segoe UI Emoji" panose="020B0502040204020203" pitchFamily="34" charset="0"/>
                <a:ea typeface="Segoe UI Emoji" panose="020B0502040204020203" pitchFamily="34" charset="0"/>
              </a:rPr>
              <a:t>abcdefghijklmnopqrstuvwxyzabcdefghijklmnopqr</a:t>
            </a:r>
            <a:r>
              <a:rPr lang="en-US" altLang="ja-JP" sz="4800" dirty="0">
                <a:latin typeface="Segoe UI Emoji" panose="020B0502040204020203" pitchFamily="34" charset="0"/>
                <a:ea typeface="Segoe UI Emoji" panose="020B0502040204020203" pitchFamily="34" charset="0"/>
              </a:rPr>
              <a:t>$”</a:t>
            </a:r>
            <a:endParaRPr lang="ja-JP" altLang="en-US" sz="4800" dirty="0">
              <a:latin typeface="Segoe UI Emoji" panose="020B0502040204020203" pitchFamily="34" charset="0"/>
            </a:endParaRPr>
          </a:p>
        </p:txBody>
      </p:sp>
      <p:sp>
        <p:nvSpPr>
          <p:cNvPr id="2" name="テキスト ボックス 1">
            <a:extLst>
              <a:ext uri="{FF2B5EF4-FFF2-40B4-BE49-F238E27FC236}">
                <a16:creationId xmlns:a16="http://schemas.microsoft.com/office/drawing/2014/main" id="{1FF2EEF1-A103-FE45-B6BA-7F3FFFC15624}"/>
              </a:ext>
            </a:extLst>
          </p:cNvPr>
          <p:cNvSpPr txBox="1"/>
          <p:nvPr/>
        </p:nvSpPr>
        <p:spPr>
          <a:xfrm>
            <a:off x="638001" y="4532038"/>
            <a:ext cx="9643237" cy="461665"/>
          </a:xfrm>
          <a:prstGeom prst="rect">
            <a:avLst/>
          </a:prstGeom>
          <a:noFill/>
        </p:spPr>
        <p:txBody>
          <a:bodyPr wrap="square" rtlCol="0">
            <a:spAutoFit/>
          </a:bodyPr>
          <a:lstStyle/>
          <a:p>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ここでは</a:t>
            </a:r>
            <a:r>
              <a:rPr lang="en-US" altLang="ja-JP" sz="2400" dirty="0">
                <a:latin typeface="Meiryo" panose="020B0604030504040204" pitchFamily="34" charset="-128"/>
                <a:ea typeface="Meiryo" panose="020B0604030504040204" pitchFamily="34" charset="-128"/>
              </a:rPr>
              <a:t>null</a:t>
            </a:r>
            <a:r>
              <a:rPr lang="ja-JP" altLang="en-US" sz="2400">
                <a:latin typeface="Meiryo" panose="020B0604030504040204" pitchFamily="34" charset="-128"/>
                <a:ea typeface="Meiryo" panose="020B0604030504040204" pitchFamily="34" charset="-128"/>
              </a:rPr>
              <a:t>文字を表示できないので代わりに「</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」を使用します</a:t>
            </a:r>
            <a:endParaRPr lang="en-US" altLang="ja-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88228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1220</Words>
  <Application>Microsoft Macintosh PowerPoint</Application>
  <PresentationFormat>ワイド画面</PresentationFormat>
  <Paragraphs>420</Paragraphs>
  <Slides>28</Slides>
  <Notes>28</Notes>
  <HiddenSlides>4</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28</vt:i4>
      </vt:variant>
    </vt:vector>
  </HeadingPairs>
  <TitlesOfParts>
    <vt:vector size="38" baseType="lpstr">
      <vt:lpstr>Arvo</vt:lpstr>
      <vt:lpstr>MS Gothic</vt:lpstr>
      <vt:lpstr>Roboto Condensed</vt:lpstr>
      <vt:lpstr>Segoe UI Emoji Regular</vt:lpstr>
      <vt:lpstr>Meiryo</vt:lpstr>
      <vt:lpstr>游ゴシック</vt:lpstr>
      <vt:lpstr>游ゴシック Light</vt:lpstr>
      <vt:lpstr>Arial</vt:lpstr>
      <vt:lpstr>Segoe UI Emoji</vt:lpstr>
      <vt:lpstr>Office テーマ</vt:lpstr>
      <vt:lpstr>新規暗号の提案 -cubing暗号-</vt:lpstr>
      <vt:lpstr>PowerPoint プレゼンテーション</vt:lpstr>
      <vt:lpstr>本日のプログラム</vt:lpstr>
      <vt:lpstr>暗号とは</vt:lpstr>
      <vt:lpstr>暗号とは</vt:lpstr>
      <vt:lpstr>現在使われている暗号の例</vt:lpstr>
      <vt:lpstr>cubing暗号の提案</vt:lpstr>
      <vt:lpstr>cubing暗号の暗号化手順</vt:lpstr>
      <vt:lpstr>cubing暗号の暗号化手順１</vt:lpstr>
      <vt:lpstr>cubing暗号の暗号化手順２</vt:lpstr>
      <vt:lpstr>cubing暗号の暗号化手順３</vt:lpstr>
      <vt:lpstr>cubing暗号の暗号化手順４</vt:lpstr>
      <vt:lpstr>cubing暗号の暗号化手順５</vt:lpstr>
      <vt:lpstr>cubing暗号の暗号化手順６</vt:lpstr>
      <vt:lpstr>cubing暗号の暗号化手順７</vt:lpstr>
      <vt:lpstr>cubing暗号の暗号化手順８</vt:lpstr>
      <vt:lpstr>cubing暗号の暗号化手順９</vt:lpstr>
      <vt:lpstr>cubing暗号の利用メリット</vt:lpstr>
      <vt:lpstr>cubingモードの提案</vt:lpstr>
      <vt:lpstr>暗号利用モードとは</vt:lpstr>
      <vt:lpstr>cubingモードの利用手順１</vt:lpstr>
      <vt:lpstr>cubingモードの利用手順２</vt:lpstr>
      <vt:lpstr>PowerPoint プレゼンテーション</vt:lpstr>
      <vt:lpstr>PowerPoint プレゼンテーション</vt:lpstr>
      <vt:lpstr>cubingモードの解読</vt:lpstr>
      <vt:lpstr>暗号化デモンストレーション</vt:lpstr>
      <vt:lpstr>暗号化デモンストレーション</vt:lpstr>
      <vt:lpstr>質疑応答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新規暗号の提案 -cubing暗号-</dc:title>
  <dc:creator>ISHIKAWA Ryusei(is0493kk)</dc:creator>
  <cp:lastModifiedBy>ISHIKAWA Ryusei(is0493kk)</cp:lastModifiedBy>
  <cp:revision>5</cp:revision>
  <dcterms:created xsi:type="dcterms:W3CDTF">2019-08-14T07:50:12Z</dcterms:created>
  <dcterms:modified xsi:type="dcterms:W3CDTF">2019-08-14T08:27:51Z</dcterms:modified>
</cp:coreProperties>
</file>